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297" r:id="rId4"/>
    <p:sldId id="257" r:id="rId5"/>
    <p:sldId id="263" r:id="rId6"/>
    <p:sldId id="259" r:id="rId7"/>
    <p:sldId id="261" r:id="rId8"/>
    <p:sldId id="262" r:id="rId9"/>
    <p:sldId id="260" r:id="rId10"/>
    <p:sldId id="272" r:id="rId11"/>
    <p:sldId id="273" r:id="rId12"/>
    <p:sldId id="274" r:id="rId13"/>
    <p:sldId id="275" r:id="rId14"/>
    <p:sldId id="276" r:id="rId15"/>
    <p:sldId id="277" r:id="rId16"/>
    <p:sldId id="278" r:id="rId17"/>
    <p:sldId id="279" r:id="rId18"/>
    <p:sldId id="280" r:id="rId19"/>
    <p:sldId id="281" r:id="rId20"/>
    <p:sldId id="282" r:id="rId21"/>
    <p:sldId id="264" r:id="rId22"/>
    <p:sldId id="265" r:id="rId23"/>
    <p:sldId id="266" r:id="rId24"/>
    <p:sldId id="267" r:id="rId25"/>
    <p:sldId id="268" r:id="rId26"/>
    <p:sldId id="269" r:id="rId27"/>
    <p:sldId id="270" r:id="rId28"/>
    <p:sldId id="27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nl-NL"/>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94660"/>
  </p:normalViewPr>
  <p:slideViewPr>
    <p:cSldViewPr>
      <p:cViewPr varScale="1">
        <p:scale>
          <a:sx n="84" d="100"/>
          <a:sy n="84" d="100"/>
        </p:scale>
        <p:origin x="1613"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F4A58-9A2A-4524-85C9-0F097A45FA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E143ADDE-0F13-4DC8-9EDF-541543FABA77}">
      <dgm:prSet phldrT="[Tekst]"/>
      <dgm:spPr/>
      <dgm:t>
        <a:bodyPr/>
        <a:lstStyle/>
        <a:p>
          <a:r>
            <a:rPr lang="nl-NL" dirty="0"/>
            <a:t>Intake</a:t>
          </a:r>
        </a:p>
      </dgm:t>
    </dgm:pt>
    <dgm:pt modelId="{80F27C0A-F9AE-427A-82D4-9DA618737181}" type="parTrans" cxnId="{FE7E0FF4-41D7-4902-8935-0129D636F166}">
      <dgm:prSet/>
      <dgm:spPr/>
      <dgm:t>
        <a:bodyPr/>
        <a:lstStyle/>
        <a:p>
          <a:endParaRPr lang="nl-NL"/>
        </a:p>
      </dgm:t>
    </dgm:pt>
    <dgm:pt modelId="{FDB66943-B1C7-4386-92FB-5883882F0392}" type="sibTrans" cxnId="{FE7E0FF4-41D7-4902-8935-0129D636F166}">
      <dgm:prSet/>
      <dgm:spPr/>
      <dgm:t>
        <a:bodyPr/>
        <a:lstStyle/>
        <a:p>
          <a:endParaRPr lang="nl-NL"/>
        </a:p>
      </dgm:t>
    </dgm:pt>
    <dgm:pt modelId="{AA107A8E-C37F-4143-89E6-79C7EA3EF75E}">
      <dgm:prSet phldrT="[Tekst]"/>
      <dgm:spPr/>
      <dgm:t>
        <a:bodyPr/>
        <a:lstStyle/>
        <a:p>
          <a:r>
            <a:rPr lang="nl-NL" dirty="0"/>
            <a:t>Fase 2</a:t>
          </a:r>
        </a:p>
      </dgm:t>
    </dgm:pt>
    <dgm:pt modelId="{F9763277-15E4-462A-8030-476BD8026B22}" type="parTrans" cxnId="{6AD5CFE7-2318-4BE3-AC58-B3C8435AAFCE}">
      <dgm:prSet/>
      <dgm:spPr/>
      <dgm:t>
        <a:bodyPr/>
        <a:lstStyle/>
        <a:p>
          <a:endParaRPr lang="nl-NL"/>
        </a:p>
      </dgm:t>
    </dgm:pt>
    <dgm:pt modelId="{71E9F50E-2474-4352-BD39-C1772402E5B6}" type="sibTrans" cxnId="{6AD5CFE7-2318-4BE3-AC58-B3C8435AAFCE}">
      <dgm:prSet/>
      <dgm:spPr/>
      <dgm:t>
        <a:bodyPr/>
        <a:lstStyle/>
        <a:p>
          <a:endParaRPr lang="nl-NL"/>
        </a:p>
      </dgm:t>
    </dgm:pt>
    <dgm:pt modelId="{C2BDE1D0-7FB7-4ED4-BC12-D5454E388330}">
      <dgm:prSet phldrT="[Tekst]"/>
      <dgm:spPr/>
      <dgm:t>
        <a:bodyPr/>
        <a:lstStyle/>
        <a:p>
          <a:r>
            <a:rPr lang="nl-NL" dirty="0"/>
            <a:t>Fase 3</a:t>
          </a:r>
        </a:p>
      </dgm:t>
    </dgm:pt>
    <dgm:pt modelId="{196912EC-E3C8-4519-964A-C2F0072FB808}" type="parTrans" cxnId="{B87B8618-2C3E-4AA8-A04F-366DBE12DB82}">
      <dgm:prSet/>
      <dgm:spPr/>
      <dgm:t>
        <a:bodyPr/>
        <a:lstStyle/>
        <a:p>
          <a:endParaRPr lang="nl-NL"/>
        </a:p>
      </dgm:t>
    </dgm:pt>
    <dgm:pt modelId="{F1D65506-B3E9-4523-8D5B-D2C1ED23E759}" type="sibTrans" cxnId="{B87B8618-2C3E-4AA8-A04F-366DBE12DB82}">
      <dgm:prSet/>
      <dgm:spPr/>
      <dgm:t>
        <a:bodyPr/>
        <a:lstStyle/>
        <a:p>
          <a:endParaRPr lang="nl-NL"/>
        </a:p>
      </dgm:t>
    </dgm:pt>
    <dgm:pt modelId="{27B8E412-8B69-47B6-9EF5-44041CF7FC09}">
      <dgm:prSet/>
      <dgm:spPr/>
      <dgm:t>
        <a:bodyPr/>
        <a:lstStyle/>
        <a:p>
          <a:r>
            <a:rPr lang="nl-NL" dirty="0"/>
            <a:t>Fase 1</a:t>
          </a:r>
        </a:p>
      </dgm:t>
    </dgm:pt>
    <dgm:pt modelId="{4A23AB9E-80ED-4326-85B0-6DECC74996E8}" type="parTrans" cxnId="{A32301EB-83D7-40C8-9B27-57B69A0CCA37}">
      <dgm:prSet/>
      <dgm:spPr/>
      <dgm:t>
        <a:bodyPr/>
        <a:lstStyle/>
        <a:p>
          <a:endParaRPr lang="nl-NL"/>
        </a:p>
      </dgm:t>
    </dgm:pt>
    <dgm:pt modelId="{E44ADDF3-B451-4F13-8C06-2FDC3D032CDF}" type="sibTrans" cxnId="{A32301EB-83D7-40C8-9B27-57B69A0CCA37}">
      <dgm:prSet/>
      <dgm:spPr/>
      <dgm:t>
        <a:bodyPr/>
        <a:lstStyle/>
        <a:p>
          <a:endParaRPr lang="nl-NL"/>
        </a:p>
      </dgm:t>
    </dgm:pt>
    <dgm:pt modelId="{76C03B0A-3300-4025-8AEC-6158E0B64A4A}">
      <dgm:prSet/>
      <dgm:spPr/>
      <dgm:t>
        <a:bodyPr/>
        <a:lstStyle/>
        <a:p>
          <a:r>
            <a:rPr lang="nl-NL" dirty="0"/>
            <a:t>Fase 4</a:t>
          </a:r>
        </a:p>
      </dgm:t>
    </dgm:pt>
    <dgm:pt modelId="{EDFF2549-B41A-4113-82AF-DB7325EA1651}" type="parTrans" cxnId="{DD1938AF-7E42-49C2-A2E0-79CD16480431}">
      <dgm:prSet/>
      <dgm:spPr/>
      <dgm:t>
        <a:bodyPr/>
        <a:lstStyle/>
        <a:p>
          <a:endParaRPr lang="nl-NL"/>
        </a:p>
      </dgm:t>
    </dgm:pt>
    <dgm:pt modelId="{A3E4E7EB-436F-4B70-B2E8-B5F393F436AD}" type="sibTrans" cxnId="{DD1938AF-7E42-49C2-A2E0-79CD16480431}">
      <dgm:prSet/>
      <dgm:spPr/>
      <dgm:t>
        <a:bodyPr/>
        <a:lstStyle/>
        <a:p>
          <a:endParaRPr lang="nl-NL"/>
        </a:p>
      </dgm:t>
    </dgm:pt>
    <dgm:pt modelId="{DB27A878-06A7-4643-8FD3-9AB609F2394E}">
      <dgm:prSet/>
      <dgm:spPr/>
      <dgm:t>
        <a:bodyPr/>
        <a:lstStyle/>
        <a:p>
          <a:r>
            <a:rPr lang="nl-NL" dirty="0"/>
            <a:t> 4 workshops</a:t>
          </a:r>
        </a:p>
      </dgm:t>
    </dgm:pt>
    <dgm:pt modelId="{DEDF8934-88D4-4F2F-90D3-64CFC109AC9D}" type="parTrans" cxnId="{85FD0E3C-CAAA-4AAE-A6F1-EED44669918F}">
      <dgm:prSet/>
      <dgm:spPr/>
      <dgm:t>
        <a:bodyPr/>
        <a:lstStyle/>
        <a:p>
          <a:endParaRPr lang="nl-NL"/>
        </a:p>
      </dgm:t>
    </dgm:pt>
    <dgm:pt modelId="{CD534EE5-B5BC-474C-9113-A4A86302FA6B}" type="sibTrans" cxnId="{85FD0E3C-CAAA-4AAE-A6F1-EED44669918F}">
      <dgm:prSet/>
      <dgm:spPr/>
      <dgm:t>
        <a:bodyPr/>
        <a:lstStyle/>
        <a:p>
          <a:endParaRPr lang="nl-NL"/>
        </a:p>
      </dgm:t>
    </dgm:pt>
    <dgm:pt modelId="{F5DB6BD2-38BA-4D1E-9308-C3C363F44EA8}">
      <dgm:prSet/>
      <dgm:spPr/>
      <dgm:t>
        <a:bodyPr/>
        <a:lstStyle/>
        <a:p>
          <a:r>
            <a:rPr lang="nl-NL" dirty="0"/>
            <a:t> 4 dagdelen intensieve training</a:t>
          </a:r>
        </a:p>
      </dgm:t>
    </dgm:pt>
    <dgm:pt modelId="{9274E408-8DD4-4045-A180-09E1A9D659C7}" type="parTrans" cxnId="{648051EC-68D6-4DB4-8B65-D8C76C5A317F}">
      <dgm:prSet/>
      <dgm:spPr/>
      <dgm:t>
        <a:bodyPr/>
        <a:lstStyle/>
        <a:p>
          <a:endParaRPr lang="nl-NL"/>
        </a:p>
      </dgm:t>
    </dgm:pt>
    <dgm:pt modelId="{585189FA-74B7-4165-BD32-5CDB4965CD6D}" type="sibTrans" cxnId="{648051EC-68D6-4DB4-8B65-D8C76C5A317F}">
      <dgm:prSet/>
      <dgm:spPr/>
      <dgm:t>
        <a:bodyPr/>
        <a:lstStyle/>
        <a:p>
          <a:endParaRPr lang="nl-NL"/>
        </a:p>
      </dgm:t>
    </dgm:pt>
    <dgm:pt modelId="{8E34D325-A96A-43DD-8F5D-0F255D3C3F97}">
      <dgm:prSet/>
      <dgm:spPr/>
      <dgm:t>
        <a:bodyPr/>
        <a:lstStyle/>
        <a:p>
          <a:r>
            <a:rPr lang="nl-NL" dirty="0"/>
            <a:t> 8 dagdelen intensieve training</a:t>
          </a:r>
        </a:p>
      </dgm:t>
    </dgm:pt>
    <dgm:pt modelId="{E89E053C-ADB1-4123-9FCD-92195EB21661}" type="parTrans" cxnId="{311F7244-0423-4106-A1A7-FFC97589A770}">
      <dgm:prSet/>
      <dgm:spPr/>
      <dgm:t>
        <a:bodyPr/>
        <a:lstStyle/>
        <a:p>
          <a:endParaRPr lang="nl-NL"/>
        </a:p>
      </dgm:t>
    </dgm:pt>
    <dgm:pt modelId="{0C9142B2-96BB-4B87-83C2-F448403343E8}" type="sibTrans" cxnId="{311F7244-0423-4106-A1A7-FFC97589A770}">
      <dgm:prSet/>
      <dgm:spPr/>
      <dgm:t>
        <a:bodyPr/>
        <a:lstStyle/>
        <a:p>
          <a:endParaRPr lang="nl-NL"/>
        </a:p>
      </dgm:t>
    </dgm:pt>
    <dgm:pt modelId="{0A706EB3-9440-4625-AF17-A06AC74B5AD0}">
      <dgm:prSet/>
      <dgm:spPr/>
      <dgm:t>
        <a:bodyPr/>
        <a:lstStyle/>
        <a:p>
          <a:r>
            <a:rPr lang="nl-NL" dirty="0"/>
            <a:t> 8 dagdelen samen solliciteren</a:t>
          </a:r>
        </a:p>
      </dgm:t>
    </dgm:pt>
    <dgm:pt modelId="{F4416C46-EF8B-45C2-851A-A4262B514270}" type="parTrans" cxnId="{C2CBF2E0-C052-4962-A5BD-389AE1A773FA}">
      <dgm:prSet/>
      <dgm:spPr/>
      <dgm:t>
        <a:bodyPr/>
        <a:lstStyle/>
        <a:p>
          <a:endParaRPr lang="nl-NL"/>
        </a:p>
      </dgm:t>
    </dgm:pt>
    <dgm:pt modelId="{39CE6A27-7C35-4ABD-8383-E7C411F8A1B6}" type="sibTrans" cxnId="{C2CBF2E0-C052-4962-A5BD-389AE1A773FA}">
      <dgm:prSet/>
      <dgm:spPr/>
      <dgm:t>
        <a:bodyPr/>
        <a:lstStyle/>
        <a:p>
          <a:endParaRPr lang="nl-NL"/>
        </a:p>
      </dgm:t>
    </dgm:pt>
    <dgm:pt modelId="{00ED10AE-45E4-40CF-8042-ECCC6B33200A}">
      <dgm:prSet/>
      <dgm:spPr/>
      <dgm:t>
        <a:bodyPr/>
        <a:lstStyle/>
        <a:p>
          <a:r>
            <a:rPr lang="nl-NL" dirty="0"/>
            <a:t> 8 dagdelen samen solliciteren</a:t>
          </a:r>
        </a:p>
      </dgm:t>
    </dgm:pt>
    <dgm:pt modelId="{E7737280-2321-42D7-8110-88C20C6A2D4D}" type="parTrans" cxnId="{4AEF8E07-C1FF-4C14-9EC4-08DA82CABD1D}">
      <dgm:prSet/>
      <dgm:spPr/>
      <dgm:t>
        <a:bodyPr/>
        <a:lstStyle/>
        <a:p>
          <a:endParaRPr lang="nl-NL"/>
        </a:p>
      </dgm:t>
    </dgm:pt>
    <dgm:pt modelId="{FD836C5D-DB69-4B7B-B42B-E46DE1F68777}" type="sibTrans" cxnId="{4AEF8E07-C1FF-4C14-9EC4-08DA82CABD1D}">
      <dgm:prSet/>
      <dgm:spPr/>
      <dgm:t>
        <a:bodyPr/>
        <a:lstStyle/>
        <a:p>
          <a:endParaRPr lang="nl-NL"/>
        </a:p>
      </dgm:t>
    </dgm:pt>
    <dgm:pt modelId="{917AC040-BFCA-43DF-BF4B-67EFBCA30C60}">
      <dgm:prSet/>
      <dgm:spPr/>
      <dgm:t>
        <a:bodyPr/>
        <a:lstStyle/>
        <a:p>
          <a:r>
            <a:rPr lang="nl-NL" dirty="0"/>
            <a:t> 4 weken zoekperiode</a:t>
          </a:r>
        </a:p>
      </dgm:t>
    </dgm:pt>
    <dgm:pt modelId="{9A639C57-2938-482A-8A6D-A8B0D8C76401}" type="parTrans" cxnId="{C1F2C828-C858-416F-BE0B-27083EACC0D7}">
      <dgm:prSet/>
      <dgm:spPr/>
      <dgm:t>
        <a:bodyPr/>
        <a:lstStyle/>
        <a:p>
          <a:endParaRPr lang="nl-NL"/>
        </a:p>
      </dgm:t>
    </dgm:pt>
    <dgm:pt modelId="{F15FD1B3-783E-4C02-8509-81EE3798DA48}" type="sibTrans" cxnId="{C1F2C828-C858-416F-BE0B-27083EACC0D7}">
      <dgm:prSet/>
      <dgm:spPr/>
      <dgm:t>
        <a:bodyPr/>
        <a:lstStyle/>
        <a:p>
          <a:endParaRPr lang="nl-NL"/>
        </a:p>
      </dgm:t>
    </dgm:pt>
    <dgm:pt modelId="{791BF0D2-3041-42A3-874F-19DA4B2A8E2C}" type="pres">
      <dgm:prSet presAssocID="{F50F4A58-9A2A-4524-85C9-0F097A45FA31}" presName="linearFlow" presStyleCnt="0">
        <dgm:presLayoutVars>
          <dgm:dir/>
          <dgm:animLvl val="lvl"/>
          <dgm:resizeHandles val="exact"/>
        </dgm:presLayoutVars>
      </dgm:prSet>
      <dgm:spPr/>
      <dgm:t>
        <a:bodyPr/>
        <a:lstStyle/>
        <a:p>
          <a:endParaRPr lang="nl-NL"/>
        </a:p>
      </dgm:t>
    </dgm:pt>
    <dgm:pt modelId="{FFFA1B58-0BEA-4B21-A7C6-1767FFA892B0}" type="pres">
      <dgm:prSet presAssocID="{E143ADDE-0F13-4DC8-9EDF-541543FABA77}" presName="composite" presStyleCnt="0"/>
      <dgm:spPr/>
    </dgm:pt>
    <dgm:pt modelId="{67E2E323-8EC7-42BC-B502-235D1F6463DD}" type="pres">
      <dgm:prSet presAssocID="{E143ADDE-0F13-4DC8-9EDF-541543FABA77}" presName="parentText" presStyleLbl="alignNode1" presStyleIdx="0" presStyleCnt="5">
        <dgm:presLayoutVars>
          <dgm:chMax val="1"/>
          <dgm:bulletEnabled val="1"/>
        </dgm:presLayoutVars>
      </dgm:prSet>
      <dgm:spPr/>
      <dgm:t>
        <a:bodyPr/>
        <a:lstStyle/>
        <a:p>
          <a:endParaRPr lang="nl-NL"/>
        </a:p>
      </dgm:t>
    </dgm:pt>
    <dgm:pt modelId="{C2835262-636A-4257-AB99-C4E7B5CEF436}" type="pres">
      <dgm:prSet presAssocID="{E143ADDE-0F13-4DC8-9EDF-541543FABA77}" presName="descendantText" presStyleLbl="alignAcc1" presStyleIdx="0" presStyleCnt="5">
        <dgm:presLayoutVars>
          <dgm:bulletEnabled val="1"/>
        </dgm:presLayoutVars>
      </dgm:prSet>
      <dgm:spPr/>
      <dgm:t>
        <a:bodyPr/>
        <a:lstStyle/>
        <a:p>
          <a:endParaRPr lang="nl-NL"/>
        </a:p>
      </dgm:t>
    </dgm:pt>
    <dgm:pt modelId="{A6F08E1E-97D2-4379-9A73-058AFDECCD09}" type="pres">
      <dgm:prSet presAssocID="{FDB66943-B1C7-4386-92FB-5883882F0392}" presName="sp" presStyleCnt="0"/>
      <dgm:spPr/>
    </dgm:pt>
    <dgm:pt modelId="{D0C30763-775C-4890-A8E1-E2F3EF33BF7C}" type="pres">
      <dgm:prSet presAssocID="{27B8E412-8B69-47B6-9EF5-44041CF7FC09}" presName="composite" presStyleCnt="0"/>
      <dgm:spPr/>
    </dgm:pt>
    <dgm:pt modelId="{1E11F904-B412-4606-85BE-66393C0F73CF}" type="pres">
      <dgm:prSet presAssocID="{27B8E412-8B69-47B6-9EF5-44041CF7FC09}" presName="parentText" presStyleLbl="alignNode1" presStyleIdx="1" presStyleCnt="5">
        <dgm:presLayoutVars>
          <dgm:chMax val="1"/>
          <dgm:bulletEnabled val="1"/>
        </dgm:presLayoutVars>
      </dgm:prSet>
      <dgm:spPr/>
      <dgm:t>
        <a:bodyPr/>
        <a:lstStyle/>
        <a:p>
          <a:endParaRPr lang="nl-NL"/>
        </a:p>
      </dgm:t>
    </dgm:pt>
    <dgm:pt modelId="{5557E45C-FCBA-45A9-9C0C-A0FF6FC40867}" type="pres">
      <dgm:prSet presAssocID="{27B8E412-8B69-47B6-9EF5-44041CF7FC09}" presName="descendantText" presStyleLbl="alignAcc1" presStyleIdx="1" presStyleCnt="5">
        <dgm:presLayoutVars>
          <dgm:bulletEnabled val="1"/>
        </dgm:presLayoutVars>
      </dgm:prSet>
      <dgm:spPr/>
      <dgm:t>
        <a:bodyPr/>
        <a:lstStyle/>
        <a:p>
          <a:endParaRPr lang="nl-NL"/>
        </a:p>
      </dgm:t>
    </dgm:pt>
    <dgm:pt modelId="{2820F417-A65D-4B0B-869A-F7A3565C9FB5}" type="pres">
      <dgm:prSet presAssocID="{E44ADDF3-B451-4F13-8C06-2FDC3D032CDF}" presName="sp" presStyleCnt="0"/>
      <dgm:spPr/>
    </dgm:pt>
    <dgm:pt modelId="{FBD071C9-E5D6-4A9F-8382-6F364991A92C}" type="pres">
      <dgm:prSet presAssocID="{AA107A8E-C37F-4143-89E6-79C7EA3EF75E}" presName="composite" presStyleCnt="0"/>
      <dgm:spPr/>
    </dgm:pt>
    <dgm:pt modelId="{5F2B55C9-89C0-4659-97EA-378731490080}" type="pres">
      <dgm:prSet presAssocID="{AA107A8E-C37F-4143-89E6-79C7EA3EF75E}" presName="parentText" presStyleLbl="alignNode1" presStyleIdx="2" presStyleCnt="5">
        <dgm:presLayoutVars>
          <dgm:chMax val="1"/>
          <dgm:bulletEnabled val="1"/>
        </dgm:presLayoutVars>
      </dgm:prSet>
      <dgm:spPr/>
      <dgm:t>
        <a:bodyPr/>
        <a:lstStyle/>
        <a:p>
          <a:endParaRPr lang="nl-NL"/>
        </a:p>
      </dgm:t>
    </dgm:pt>
    <dgm:pt modelId="{6980E19B-BE65-49D1-AD49-12CDC73E2AC6}" type="pres">
      <dgm:prSet presAssocID="{AA107A8E-C37F-4143-89E6-79C7EA3EF75E}" presName="descendantText" presStyleLbl="alignAcc1" presStyleIdx="2" presStyleCnt="5">
        <dgm:presLayoutVars>
          <dgm:bulletEnabled val="1"/>
        </dgm:presLayoutVars>
      </dgm:prSet>
      <dgm:spPr/>
      <dgm:t>
        <a:bodyPr/>
        <a:lstStyle/>
        <a:p>
          <a:endParaRPr lang="nl-NL"/>
        </a:p>
      </dgm:t>
    </dgm:pt>
    <dgm:pt modelId="{2D6889D7-403E-49BE-AB73-0DFAFF4BAAB5}" type="pres">
      <dgm:prSet presAssocID="{71E9F50E-2474-4352-BD39-C1772402E5B6}" presName="sp" presStyleCnt="0"/>
      <dgm:spPr/>
    </dgm:pt>
    <dgm:pt modelId="{16A0C5CB-323E-481F-9E54-A25483F742E2}" type="pres">
      <dgm:prSet presAssocID="{C2BDE1D0-7FB7-4ED4-BC12-D5454E388330}" presName="composite" presStyleCnt="0"/>
      <dgm:spPr/>
    </dgm:pt>
    <dgm:pt modelId="{3B2CF52B-22AB-4B2E-BAAE-60B013EF2C91}" type="pres">
      <dgm:prSet presAssocID="{C2BDE1D0-7FB7-4ED4-BC12-D5454E388330}" presName="parentText" presStyleLbl="alignNode1" presStyleIdx="3" presStyleCnt="5">
        <dgm:presLayoutVars>
          <dgm:chMax val="1"/>
          <dgm:bulletEnabled val="1"/>
        </dgm:presLayoutVars>
      </dgm:prSet>
      <dgm:spPr/>
      <dgm:t>
        <a:bodyPr/>
        <a:lstStyle/>
        <a:p>
          <a:endParaRPr lang="nl-NL"/>
        </a:p>
      </dgm:t>
    </dgm:pt>
    <dgm:pt modelId="{BAA9F76F-BB99-4AAB-AC14-6A88745F4FAA}" type="pres">
      <dgm:prSet presAssocID="{C2BDE1D0-7FB7-4ED4-BC12-D5454E388330}" presName="descendantText" presStyleLbl="alignAcc1" presStyleIdx="3" presStyleCnt="5">
        <dgm:presLayoutVars>
          <dgm:bulletEnabled val="1"/>
        </dgm:presLayoutVars>
      </dgm:prSet>
      <dgm:spPr/>
      <dgm:t>
        <a:bodyPr/>
        <a:lstStyle/>
        <a:p>
          <a:endParaRPr lang="nl-NL"/>
        </a:p>
      </dgm:t>
    </dgm:pt>
    <dgm:pt modelId="{89670478-F912-41BA-8E14-FFD33D1F9B67}" type="pres">
      <dgm:prSet presAssocID="{F1D65506-B3E9-4523-8D5B-D2C1ED23E759}" presName="sp" presStyleCnt="0"/>
      <dgm:spPr/>
    </dgm:pt>
    <dgm:pt modelId="{D1714FF7-FBC8-4C48-A52C-84AAD8B0931E}" type="pres">
      <dgm:prSet presAssocID="{76C03B0A-3300-4025-8AEC-6158E0B64A4A}" presName="composite" presStyleCnt="0"/>
      <dgm:spPr/>
    </dgm:pt>
    <dgm:pt modelId="{A48C80F3-1479-4E05-BE48-80CF29C97248}" type="pres">
      <dgm:prSet presAssocID="{76C03B0A-3300-4025-8AEC-6158E0B64A4A}" presName="parentText" presStyleLbl="alignNode1" presStyleIdx="4" presStyleCnt="5">
        <dgm:presLayoutVars>
          <dgm:chMax val="1"/>
          <dgm:bulletEnabled val="1"/>
        </dgm:presLayoutVars>
      </dgm:prSet>
      <dgm:spPr/>
      <dgm:t>
        <a:bodyPr/>
        <a:lstStyle/>
        <a:p>
          <a:endParaRPr lang="nl-NL"/>
        </a:p>
      </dgm:t>
    </dgm:pt>
    <dgm:pt modelId="{298F0D3A-3A34-4E0B-8DFF-144E687A54A8}" type="pres">
      <dgm:prSet presAssocID="{76C03B0A-3300-4025-8AEC-6158E0B64A4A}" presName="descendantText" presStyleLbl="alignAcc1" presStyleIdx="4" presStyleCnt="5">
        <dgm:presLayoutVars>
          <dgm:bulletEnabled val="1"/>
        </dgm:presLayoutVars>
      </dgm:prSet>
      <dgm:spPr/>
      <dgm:t>
        <a:bodyPr/>
        <a:lstStyle/>
        <a:p>
          <a:endParaRPr lang="nl-NL"/>
        </a:p>
      </dgm:t>
    </dgm:pt>
  </dgm:ptLst>
  <dgm:cxnLst>
    <dgm:cxn modelId="{728B4DA6-C7D5-49EB-9F50-6F8A54236025}" type="presOf" srcId="{8E34D325-A96A-43DD-8F5D-0F255D3C3F97}" destId="{BAA9F76F-BB99-4AAB-AC14-6A88745F4FAA}" srcOrd="0" destOrd="0" presId="urn:microsoft.com/office/officeart/2005/8/layout/chevron2"/>
    <dgm:cxn modelId="{648051EC-68D6-4DB4-8B65-D8C76C5A317F}" srcId="{AA107A8E-C37F-4143-89E6-79C7EA3EF75E}" destId="{F5DB6BD2-38BA-4D1E-9308-C3C363F44EA8}" srcOrd="0" destOrd="0" parTransId="{9274E408-8DD4-4045-A180-09E1A9D659C7}" sibTransId="{585189FA-74B7-4165-BD32-5CDB4965CD6D}"/>
    <dgm:cxn modelId="{4AEF8E07-C1FF-4C14-9EC4-08DA82CABD1D}" srcId="{76C03B0A-3300-4025-8AEC-6158E0B64A4A}" destId="{00ED10AE-45E4-40CF-8042-ECCC6B33200A}" srcOrd="0" destOrd="0" parTransId="{E7737280-2321-42D7-8110-88C20C6A2D4D}" sibTransId="{FD836C5D-DB69-4B7B-B42B-E46DE1F68777}"/>
    <dgm:cxn modelId="{311F7244-0423-4106-A1A7-FFC97589A770}" srcId="{C2BDE1D0-7FB7-4ED4-BC12-D5454E388330}" destId="{8E34D325-A96A-43DD-8F5D-0F255D3C3F97}" srcOrd="0" destOrd="0" parTransId="{E89E053C-ADB1-4123-9FCD-92195EB21661}" sibTransId="{0C9142B2-96BB-4B87-83C2-F448403343E8}"/>
    <dgm:cxn modelId="{45F914F7-2FEC-4BEE-99D6-78F363803E02}" type="presOf" srcId="{76C03B0A-3300-4025-8AEC-6158E0B64A4A}" destId="{A48C80F3-1479-4E05-BE48-80CF29C97248}" srcOrd="0" destOrd="0" presId="urn:microsoft.com/office/officeart/2005/8/layout/chevron2"/>
    <dgm:cxn modelId="{66B5FBAC-642D-4D6A-B519-7F6B3A2E0C22}" type="presOf" srcId="{F5DB6BD2-38BA-4D1E-9308-C3C363F44EA8}" destId="{6980E19B-BE65-49D1-AD49-12CDC73E2AC6}" srcOrd="0" destOrd="0" presId="urn:microsoft.com/office/officeart/2005/8/layout/chevron2"/>
    <dgm:cxn modelId="{1652082D-2A59-477E-85DC-3353CFC715B7}" type="presOf" srcId="{C2BDE1D0-7FB7-4ED4-BC12-D5454E388330}" destId="{3B2CF52B-22AB-4B2E-BAAE-60B013EF2C91}" srcOrd="0" destOrd="0" presId="urn:microsoft.com/office/officeart/2005/8/layout/chevron2"/>
    <dgm:cxn modelId="{C1F2C828-C858-416F-BE0B-27083EACC0D7}" srcId="{E143ADDE-0F13-4DC8-9EDF-541543FABA77}" destId="{917AC040-BFCA-43DF-BF4B-67EFBCA30C60}" srcOrd="0" destOrd="0" parTransId="{9A639C57-2938-482A-8A6D-A8B0D8C76401}" sibTransId="{F15FD1B3-783E-4C02-8509-81EE3798DA48}"/>
    <dgm:cxn modelId="{32474F9F-2CD1-4EE7-BC6D-77480E38C27D}" type="presOf" srcId="{917AC040-BFCA-43DF-BF4B-67EFBCA30C60}" destId="{C2835262-636A-4257-AB99-C4E7B5CEF436}" srcOrd="0" destOrd="0" presId="urn:microsoft.com/office/officeart/2005/8/layout/chevron2"/>
    <dgm:cxn modelId="{A32301EB-83D7-40C8-9B27-57B69A0CCA37}" srcId="{F50F4A58-9A2A-4524-85C9-0F097A45FA31}" destId="{27B8E412-8B69-47B6-9EF5-44041CF7FC09}" srcOrd="1" destOrd="0" parTransId="{4A23AB9E-80ED-4326-85B0-6DECC74996E8}" sibTransId="{E44ADDF3-B451-4F13-8C06-2FDC3D032CDF}"/>
    <dgm:cxn modelId="{A55ED4E1-97E0-45AB-9902-61D879B3AD44}" type="presOf" srcId="{00ED10AE-45E4-40CF-8042-ECCC6B33200A}" destId="{298F0D3A-3A34-4E0B-8DFF-144E687A54A8}" srcOrd="0" destOrd="0" presId="urn:microsoft.com/office/officeart/2005/8/layout/chevron2"/>
    <dgm:cxn modelId="{FE7E0FF4-41D7-4902-8935-0129D636F166}" srcId="{F50F4A58-9A2A-4524-85C9-0F097A45FA31}" destId="{E143ADDE-0F13-4DC8-9EDF-541543FABA77}" srcOrd="0" destOrd="0" parTransId="{80F27C0A-F9AE-427A-82D4-9DA618737181}" sibTransId="{FDB66943-B1C7-4386-92FB-5883882F0392}"/>
    <dgm:cxn modelId="{27D37DA9-C8EE-456D-9B0E-44CE44B13969}" type="presOf" srcId="{27B8E412-8B69-47B6-9EF5-44041CF7FC09}" destId="{1E11F904-B412-4606-85BE-66393C0F73CF}" srcOrd="0" destOrd="0" presId="urn:microsoft.com/office/officeart/2005/8/layout/chevron2"/>
    <dgm:cxn modelId="{85FD0E3C-CAAA-4AAE-A6F1-EED44669918F}" srcId="{27B8E412-8B69-47B6-9EF5-44041CF7FC09}" destId="{DB27A878-06A7-4643-8FD3-9AB609F2394E}" srcOrd="0" destOrd="0" parTransId="{DEDF8934-88D4-4F2F-90D3-64CFC109AC9D}" sibTransId="{CD534EE5-B5BC-474C-9113-A4A86302FA6B}"/>
    <dgm:cxn modelId="{B87B8618-2C3E-4AA8-A04F-366DBE12DB82}" srcId="{F50F4A58-9A2A-4524-85C9-0F097A45FA31}" destId="{C2BDE1D0-7FB7-4ED4-BC12-D5454E388330}" srcOrd="3" destOrd="0" parTransId="{196912EC-E3C8-4519-964A-C2F0072FB808}" sibTransId="{F1D65506-B3E9-4523-8D5B-D2C1ED23E759}"/>
    <dgm:cxn modelId="{94CDFF80-5F6C-4AD4-A861-511A39A34C37}" type="presOf" srcId="{E143ADDE-0F13-4DC8-9EDF-541543FABA77}" destId="{67E2E323-8EC7-42BC-B502-235D1F6463DD}" srcOrd="0" destOrd="0" presId="urn:microsoft.com/office/officeart/2005/8/layout/chevron2"/>
    <dgm:cxn modelId="{DD1938AF-7E42-49C2-A2E0-79CD16480431}" srcId="{F50F4A58-9A2A-4524-85C9-0F097A45FA31}" destId="{76C03B0A-3300-4025-8AEC-6158E0B64A4A}" srcOrd="4" destOrd="0" parTransId="{EDFF2549-B41A-4113-82AF-DB7325EA1651}" sibTransId="{A3E4E7EB-436F-4B70-B2E8-B5F393F436AD}"/>
    <dgm:cxn modelId="{C2CBF2E0-C052-4962-A5BD-389AE1A773FA}" srcId="{C2BDE1D0-7FB7-4ED4-BC12-D5454E388330}" destId="{0A706EB3-9440-4625-AF17-A06AC74B5AD0}" srcOrd="1" destOrd="0" parTransId="{F4416C46-EF8B-45C2-851A-A4262B514270}" sibTransId="{39CE6A27-7C35-4ABD-8383-E7C411F8A1B6}"/>
    <dgm:cxn modelId="{A436774C-44E2-4ECC-B046-DC4CC56C5496}" type="presOf" srcId="{F50F4A58-9A2A-4524-85C9-0F097A45FA31}" destId="{791BF0D2-3041-42A3-874F-19DA4B2A8E2C}" srcOrd="0" destOrd="0" presId="urn:microsoft.com/office/officeart/2005/8/layout/chevron2"/>
    <dgm:cxn modelId="{CA07F963-2F19-4940-943A-E53F3B212666}" type="presOf" srcId="{0A706EB3-9440-4625-AF17-A06AC74B5AD0}" destId="{BAA9F76F-BB99-4AAB-AC14-6A88745F4FAA}" srcOrd="0" destOrd="1" presId="urn:microsoft.com/office/officeart/2005/8/layout/chevron2"/>
    <dgm:cxn modelId="{6AD5CFE7-2318-4BE3-AC58-B3C8435AAFCE}" srcId="{F50F4A58-9A2A-4524-85C9-0F097A45FA31}" destId="{AA107A8E-C37F-4143-89E6-79C7EA3EF75E}" srcOrd="2" destOrd="0" parTransId="{F9763277-15E4-462A-8030-476BD8026B22}" sibTransId="{71E9F50E-2474-4352-BD39-C1772402E5B6}"/>
    <dgm:cxn modelId="{7B44AEF0-4BFA-48AD-8E52-926437408271}" type="presOf" srcId="{AA107A8E-C37F-4143-89E6-79C7EA3EF75E}" destId="{5F2B55C9-89C0-4659-97EA-378731490080}" srcOrd="0" destOrd="0" presId="urn:microsoft.com/office/officeart/2005/8/layout/chevron2"/>
    <dgm:cxn modelId="{1D0C0AF6-6A16-4323-9386-546804435F3D}" type="presOf" srcId="{DB27A878-06A7-4643-8FD3-9AB609F2394E}" destId="{5557E45C-FCBA-45A9-9C0C-A0FF6FC40867}" srcOrd="0" destOrd="0" presId="urn:microsoft.com/office/officeart/2005/8/layout/chevron2"/>
    <dgm:cxn modelId="{FA66F6AE-4A47-4731-B1E9-BB92D9C89AC4}" type="presParOf" srcId="{791BF0D2-3041-42A3-874F-19DA4B2A8E2C}" destId="{FFFA1B58-0BEA-4B21-A7C6-1767FFA892B0}" srcOrd="0" destOrd="0" presId="urn:microsoft.com/office/officeart/2005/8/layout/chevron2"/>
    <dgm:cxn modelId="{644147D8-BA8E-489C-B607-6638B004D7F5}" type="presParOf" srcId="{FFFA1B58-0BEA-4B21-A7C6-1767FFA892B0}" destId="{67E2E323-8EC7-42BC-B502-235D1F6463DD}" srcOrd="0" destOrd="0" presId="urn:microsoft.com/office/officeart/2005/8/layout/chevron2"/>
    <dgm:cxn modelId="{58153402-93C1-45AC-BA8B-765015391DCF}" type="presParOf" srcId="{FFFA1B58-0BEA-4B21-A7C6-1767FFA892B0}" destId="{C2835262-636A-4257-AB99-C4E7B5CEF436}" srcOrd="1" destOrd="0" presId="urn:microsoft.com/office/officeart/2005/8/layout/chevron2"/>
    <dgm:cxn modelId="{A3D04580-B96C-4B16-BE30-320B1C99B4E7}" type="presParOf" srcId="{791BF0D2-3041-42A3-874F-19DA4B2A8E2C}" destId="{A6F08E1E-97D2-4379-9A73-058AFDECCD09}" srcOrd="1" destOrd="0" presId="urn:microsoft.com/office/officeart/2005/8/layout/chevron2"/>
    <dgm:cxn modelId="{FA5C1FAE-06C2-418E-BA07-87B46F4C7719}" type="presParOf" srcId="{791BF0D2-3041-42A3-874F-19DA4B2A8E2C}" destId="{D0C30763-775C-4890-A8E1-E2F3EF33BF7C}" srcOrd="2" destOrd="0" presId="urn:microsoft.com/office/officeart/2005/8/layout/chevron2"/>
    <dgm:cxn modelId="{9DEC1B65-D80B-4D94-A559-371785E64900}" type="presParOf" srcId="{D0C30763-775C-4890-A8E1-E2F3EF33BF7C}" destId="{1E11F904-B412-4606-85BE-66393C0F73CF}" srcOrd="0" destOrd="0" presId="urn:microsoft.com/office/officeart/2005/8/layout/chevron2"/>
    <dgm:cxn modelId="{423845FE-BF20-41DA-B1BC-3E22A3F68D71}" type="presParOf" srcId="{D0C30763-775C-4890-A8E1-E2F3EF33BF7C}" destId="{5557E45C-FCBA-45A9-9C0C-A0FF6FC40867}" srcOrd="1" destOrd="0" presId="urn:microsoft.com/office/officeart/2005/8/layout/chevron2"/>
    <dgm:cxn modelId="{00585D82-AABA-4EF6-AF20-1F3FC7B2C377}" type="presParOf" srcId="{791BF0D2-3041-42A3-874F-19DA4B2A8E2C}" destId="{2820F417-A65D-4B0B-869A-F7A3565C9FB5}" srcOrd="3" destOrd="0" presId="urn:microsoft.com/office/officeart/2005/8/layout/chevron2"/>
    <dgm:cxn modelId="{80CF2EFC-2CB7-49F6-9410-52A5DF7C8990}" type="presParOf" srcId="{791BF0D2-3041-42A3-874F-19DA4B2A8E2C}" destId="{FBD071C9-E5D6-4A9F-8382-6F364991A92C}" srcOrd="4" destOrd="0" presId="urn:microsoft.com/office/officeart/2005/8/layout/chevron2"/>
    <dgm:cxn modelId="{B91EAE2E-FFAB-48EC-8A9B-A045AC61DFAD}" type="presParOf" srcId="{FBD071C9-E5D6-4A9F-8382-6F364991A92C}" destId="{5F2B55C9-89C0-4659-97EA-378731490080}" srcOrd="0" destOrd="0" presId="urn:microsoft.com/office/officeart/2005/8/layout/chevron2"/>
    <dgm:cxn modelId="{805F4CB3-F3A4-4DD1-BFFD-1423CB6E1025}" type="presParOf" srcId="{FBD071C9-E5D6-4A9F-8382-6F364991A92C}" destId="{6980E19B-BE65-49D1-AD49-12CDC73E2AC6}" srcOrd="1" destOrd="0" presId="urn:microsoft.com/office/officeart/2005/8/layout/chevron2"/>
    <dgm:cxn modelId="{D3820328-E457-4844-A614-94ADD085575D}" type="presParOf" srcId="{791BF0D2-3041-42A3-874F-19DA4B2A8E2C}" destId="{2D6889D7-403E-49BE-AB73-0DFAFF4BAAB5}" srcOrd="5" destOrd="0" presId="urn:microsoft.com/office/officeart/2005/8/layout/chevron2"/>
    <dgm:cxn modelId="{DF317DCD-6B2F-4142-B3E3-4841FC87078F}" type="presParOf" srcId="{791BF0D2-3041-42A3-874F-19DA4B2A8E2C}" destId="{16A0C5CB-323E-481F-9E54-A25483F742E2}" srcOrd="6" destOrd="0" presId="urn:microsoft.com/office/officeart/2005/8/layout/chevron2"/>
    <dgm:cxn modelId="{0FB3E929-E081-43EB-8C63-1A0B8D8C24F6}" type="presParOf" srcId="{16A0C5CB-323E-481F-9E54-A25483F742E2}" destId="{3B2CF52B-22AB-4B2E-BAAE-60B013EF2C91}" srcOrd="0" destOrd="0" presId="urn:microsoft.com/office/officeart/2005/8/layout/chevron2"/>
    <dgm:cxn modelId="{9D5A54E7-73A5-4BB0-A9D9-FF4B0F149C9D}" type="presParOf" srcId="{16A0C5CB-323E-481F-9E54-A25483F742E2}" destId="{BAA9F76F-BB99-4AAB-AC14-6A88745F4FAA}" srcOrd="1" destOrd="0" presId="urn:microsoft.com/office/officeart/2005/8/layout/chevron2"/>
    <dgm:cxn modelId="{10CA85C0-62A6-4927-B96C-230FD03F5226}" type="presParOf" srcId="{791BF0D2-3041-42A3-874F-19DA4B2A8E2C}" destId="{89670478-F912-41BA-8E14-FFD33D1F9B67}" srcOrd="7" destOrd="0" presId="urn:microsoft.com/office/officeart/2005/8/layout/chevron2"/>
    <dgm:cxn modelId="{9605B281-0AA9-496F-88FC-29A3E8E65C4E}" type="presParOf" srcId="{791BF0D2-3041-42A3-874F-19DA4B2A8E2C}" destId="{D1714FF7-FBC8-4C48-A52C-84AAD8B0931E}" srcOrd="8" destOrd="0" presId="urn:microsoft.com/office/officeart/2005/8/layout/chevron2"/>
    <dgm:cxn modelId="{035948A9-F36A-4C66-9CB6-9C98B5161DB4}" type="presParOf" srcId="{D1714FF7-FBC8-4C48-A52C-84AAD8B0931E}" destId="{A48C80F3-1479-4E05-BE48-80CF29C97248}" srcOrd="0" destOrd="0" presId="urn:microsoft.com/office/officeart/2005/8/layout/chevron2"/>
    <dgm:cxn modelId="{06562B87-BD23-4728-ACD3-5B22BB2958E4}" type="presParOf" srcId="{D1714FF7-FBC8-4C48-A52C-84AAD8B0931E}" destId="{298F0D3A-3A34-4E0B-8DFF-144E687A54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2E323-8EC7-42BC-B502-235D1F6463DD}">
      <dsp:nvSpPr>
        <dsp:cNvPr id="0" name=""/>
        <dsp:cNvSpPr/>
      </dsp:nvSpPr>
      <dsp:spPr>
        <a:xfrm rot="5400000">
          <a:off x="-177966" y="180427"/>
          <a:ext cx="1186444" cy="8305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nl-NL" sz="1900" kern="1200" dirty="0"/>
            <a:t>Intake</a:t>
          </a:r>
        </a:p>
      </dsp:txBody>
      <dsp:txXfrm rot="-5400000">
        <a:off x="1" y="417717"/>
        <a:ext cx="830511" cy="355933"/>
      </dsp:txXfrm>
    </dsp:sp>
    <dsp:sp modelId="{C2835262-636A-4257-AB99-C4E7B5CEF436}">
      <dsp:nvSpPr>
        <dsp:cNvPr id="0" name=""/>
        <dsp:cNvSpPr/>
      </dsp:nvSpPr>
      <dsp:spPr>
        <a:xfrm rot="5400000">
          <a:off x="3810081" y="-2977109"/>
          <a:ext cx="771188" cy="67303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nl-NL" sz="2200" kern="1200" dirty="0"/>
            <a:t> 4 weken zoekperiode</a:t>
          </a:r>
        </a:p>
      </dsp:txBody>
      <dsp:txXfrm rot="-5400000">
        <a:off x="830511" y="40107"/>
        <a:ext cx="6692682" cy="695896"/>
      </dsp:txXfrm>
    </dsp:sp>
    <dsp:sp modelId="{1E11F904-B412-4606-85BE-66393C0F73CF}">
      <dsp:nvSpPr>
        <dsp:cNvPr id="0" name=""/>
        <dsp:cNvSpPr/>
      </dsp:nvSpPr>
      <dsp:spPr>
        <a:xfrm rot="5400000">
          <a:off x="-177966" y="1250737"/>
          <a:ext cx="1186444" cy="8305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nl-NL" sz="1900" kern="1200" dirty="0"/>
            <a:t>Fase 1</a:t>
          </a:r>
        </a:p>
      </dsp:txBody>
      <dsp:txXfrm rot="-5400000">
        <a:off x="1" y="1488027"/>
        <a:ext cx="830511" cy="355933"/>
      </dsp:txXfrm>
    </dsp:sp>
    <dsp:sp modelId="{5557E45C-FCBA-45A9-9C0C-A0FF6FC40867}">
      <dsp:nvSpPr>
        <dsp:cNvPr id="0" name=""/>
        <dsp:cNvSpPr/>
      </dsp:nvSpPr>
      <dsp:spPr>
        <a:xfrm rot="5400000">
          <a:off x="3810081" y="-1906798"/>
          <a:ext cx="771188" cy="67303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nl-NL" sz="2200" kern="1200" dirty="0"/>
            <a:t> 4 workshops</a:t>
          </a:r>
        </a:p>
      </dsp:txBody>
      <dsp:txXfrm rot="-5400000">
        <a:off x="830511" y="1110418"/>
        <a:ext cx="6692682" cy="695896"/>
      </dsp:txXfrm>
    </dsp:sp>
    <dsp:sp modelId="{5F2B55C9-89C0-4659-97EA-378731490080}">
      <dsp:nvSpPr>
        <dsp:cNvPr id="0" name=""/>
        <dsp:cNvSpPr/>
      </dsp:nvSpPr>
      <dsp:spPr>
        <a:xfrm rot="5400000">
          <a:off x="-177966" y="2321048"/>
          <a:ext cx="1186444" cy="8305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nl-NL" sz="1900" kern="1200" dirty="0"/>
            <a:t>Fase 2</a:t>
          </a:r>
        </a:p>
      </dsp:txBody>
      <dsp:txXfrm rot="-5400000">
        <a:off x="1" y="2558338"/>
        <a:ext cx="830511" cy="355933"/>
      </dsp:txXfrm>
    </dsp:sp>
    <dsp:sp modelId="{6980E19B-BE65-49D1-AD49-12CDC73E2AC6}">
      <dsp:nvSpPr>
        <dsp:cNvPr id="0" name=""/>
        <dsp:cNvSpPr/>
      </dsp:nvSpPr>
      <dsp:spPr>
        <a:xfrm rot="5400000">
          <a:off x="3810081" y="-836488"/>
          <a:ext cx="771188" cy="67303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nl-NL" sz="2200" kern="1200" dirty="0"/>
            <a:t> 4 dagdelen intensieve training</a:t>
          </a:r>
        </a:p>
      </dsp:txBody>
      <dsp:txXfrm rot="-5400000">
        <a:off x="830511" y="2180728"/>
        <a:ext cx="6692682" cy="695896"/>
      </dsp:txXfrm>
    </dsp:sp>
    <dsp:sp modelId="{3B2CF52B-22AB-4B2E-BAAE-60B013EF2C91}">
      <dsp:nvSpPr>
        <dsp:cNvPr id="0" name=""/>
        <dsp:cNvSpPr/>
      </dsp:nvSpPr>
      <dsp:spPr>
        <a:xfrm rot="5400000">
          <a:off x="-177966" y="3391359"/>
          <a:ext cx="1186444" cy="8305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nl-NL" sz="1900" kern="1200" dirty="0"/>
            <a:t>Fase 3</a:t>
          </a:r>
        </a:p>
      </dsp:txBody>
      <dsp:txXfrm rot="-5400000">
        <a:off x="1" y="3628649"/>
        <a:ext cx="830511" cy="355933"/>
      </dsp:txXfrm>
    </dsp:sp>
    <dsp:sp modelId="{BAA9F76F-BB99-4AAB-AC14-6A88745F4FAA}">
      <dsp:nvSpPr>
        <dsp:cNvPr id="0" name=""/>
        <dsp:cNvSpPr/>
      </dsp:nvSpPr>
      <dsp:spPr>
        <a:xfrm rot="5400000">
          <a:off x="3810081" y="233822"/>
          <a:ext cx="771188" cy="67303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nl-NL" sz="2200" kern="1200" dirty="0"/>
            <a:t> 8 dagdelen intensieve training</a:t>
          </a:r>
        </a:p>
        <a:p>
          <a:pPr marL="228600" lvl="1" indent="-228600" algn="l" defTabSz="977900">
            <a:lnSpc>
              <a:spcPct val="90000"/>
            </a:lnSpc>
            <a:spcBef>
              <a:spcPct val="0"/>
            </a:spcBef>
            <a:spcAft>
              <a:spcPct val="15000"/>
            </a:spcAft>
            <a:buChar char="••"/>
          </a:pPr>
          <a:r>
            <a:rPr lang="nl-NL" sz="2200" kern="1200" dirty="0"/>
            <a:t> 8 dagdelen samen solliciteren</a:t>
          </a:r>
        </a:p>
      </dsp:txBody>
      <dsp:txXfrm rot="-5400000">
        <a:off x="830511" y="3251038"/>
        <a:ext cx="6692682" cy="695896"/>
      </dsp:txXfrm>
    </dsp:sp>
    <dsp:sp modelId="{A48C80F3-1479-4E05-BE48-80CF29C97248}">
      <dsp:nvSpPr>
        <dsp:cNvPr id="0" name=""/>
        <dsp:cNvSpPr/>
      </dsp:nvSpPr>
      <dsp:spPr>
        <a:xfrm rot="5400000">
          <a:off x="-177966" y="4461669"/>
          <a:ext cx="1186444" cy="8305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nl-NL" sz="1900" kern="1200" dirty="0"/>
            <a:t>Fase 4</a:t>
          </a:r>
        </a:p>
      </dsp:txBody>
      <dsp:txXfrm rot="-5400000">
        <a:off x="1" y="4698959"/>
        <a:ext cx="830511" cy="355933"/>
      </dsp:txXfrm>
    </dsp:sp>
    <dsp:sp modelId="{298F0D3A-3A34-4E0B-8DFF-144E687A54A8}">
      <dsp:nvSpPr>
        <dsp:cNvPr id="0" name=""/>
        <dsp:cNvSpPr/>
      </dsp:nvSpPr>
      <dsp:spPr>
        <a:xfrm rot="5400000">
          <a:off x="3810081" y="1304132"/>
          <a:ext cx="771188" cy="67303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nl-NL" sz="2200" kern="1200" dirty="0"/>
            <a:t> 8 dagdelen samen solliciteren</a:t>
          </a:r>
        </a:p>
      </dsp:txBody>
      <dsp:txXfrm rot="-5400000">
        <a:off x="830511" y="4321348"/>
        <a:ext cx="6692682" cy="6958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nl-NL"/>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nl-NL"/>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0F3405-3E20-4FE6-99C0-B207E464D66C}" type="slidenum">
              <a:rPr lang="nl-NL"/>
              <a:pPr/>
              <a:t>‹nr.›</a:t>
            </a:fld>
            <a:endParaRPr lang="nl-NL"/>
          </a:p>
        </p:txBody>
      </p:sp>
    </p:spTree>
    <p:extLst>
      <p:ext uri="{BB962C8B-B14F-4D97-AF65-F5344CB8AC3E}">
        <p14:creationId xmlns:p14="http://schemas.microsoft.com/office/powerpoint/2010/main" val="603249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A03B57-8315-4ED1-A3C2-927FFF214438}"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6219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Noord </a:t>
            </a:r>
            <a:r>
              <a:rPr lang="nl-NL" dirty="0" err="1"/>
              <a:t>holland</a:t>
            </a:r>
            <a:r>
              <a:rPr lang="nl-NL" dirty="0"/>
              <a:t> Noord</a:t>
            </a:r>
            <a:r>
              <a:rPr lang="nl-NL" baseline="0" dirty="0"/>
              <a:t> 575 banen </a:t>
            </a:r>
            <a:r>
              <a:rPr lang="nl-NL" baseline="0" dirty="0" err="1"/>
              <a:t>creeren</a:t>
            </a:r>
            <a:r>
              <a:rPr lang="nl-NL" baseline="0" dirty="0"/>
              <a:t>! Gezamenlijk bedrijfsleven en overheid! </a:t>
            </a:r>
            <a:endParaRPr lang="nl-NL"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A03B57-8315-4ED1-A3C2-927FFF214438}"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542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 inschakelen werkzoekenden. ID =</a:t>
            </a:r>
            <a:r>
              <a:rPr lang="nl-NL" baseline="0" dirty="0"/>
              <a:t> oude </a:t>
            </a:r>
            <a:r>
              <a:rPr lang="nl-NL" baseline="0" dirty="0" err="1"/>
              <a:t>melkertbanen</a:t>
            </a:r>
            <a:endParaRPr lang="nl-NL"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A03B57-8315-4ED1-A3C2-927FFF214438}"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0093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 inschakelen werkzoekenden. ID =</a:t>
            </a:r>
            <a:r>
              <a:rPr lang="nl-NL" baseline="0" dirty="0"/>
              <a:t> oude </a:t>
            </a:r>
            <a:r>
              <a:rPr lang="nl-NL" baseline="0" dirty="0" err="1"/>
              <a:t>melkertbanen</a:t>
            </a:r>
            <a:endParaRPr lang="nl-NL"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A03B57-8315-4ED1-A3C2-927FFF214438}"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2347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Noord Holland Noord</a:t>
            </a:r>
            <a:r>
              <a:rPr lang="nl-NL" baseline="0" dirty="0"/>
              <a:t> 575 banen creëren! Gezamenlijk bedrijfsleven en overheid! </a:t>
            </a:r>
            <a:endParaRPr lang="nl-NL"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A03B57-8315-4ED1-A3C2-927FFF214438}"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19649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0825" y="3789363"/>
            <a:ext cx="8642350" cy="893762"/>
          </a:xfrm>
        </p:spPr>
        <p:txBody>
          <a:bodyPr/>
          <a:lstStyle>
            <a:lvl1pPr algn="ctr">
              <a:defRPr/>
            </a:lvl1pPr>
          </a:lstStyle>
          <a:p>
            <a:pPr lvl="0"/>
            <a:r>
              <a:rPr lang="nl-NL" noProof="0"/>
              <a:t>Klik om de stijl te bewerken</a:t>
            </a:r>
          </a:p>
        </p:txBody>
      </p:sp>
      <p:sp>
        <p:nvSpPr>
          <p:cNvPr id="6147" name="Rectangle 3"/>
          <p:cNvSpPr>
            <a:spLocks noGrp="1" noChangeArrowheads="1"/>
          </p:cNvSpPr>
          <p:nvPr>
            <p:ph type="subTitle" idx="1"/>
          </p:nvPr>
        </p:nvSpPr>
        <p:spPr>
          <a:xfrm>
            <a:off x="250825" y="4941888"/>
            <a:ext cx="8642350" cy="696912"/>
          </a:xfrm>
        </p:spPr>
        <p:txBody>
          <a:bodyPr/>
          <a:lstStyle>
            <a:lvl1pPr marL="0" indent="0" algn="ctr">
              <a:buFontTx/>
              <a:buNone/>
              <a:defRPr sz="1600"/>
            </a:lvl1pPr>
          </a:lstStyle>
          <a:p>
            <a:pPr lvl="0"/>
            <a:r>
              <a:rPr lang="nl-NL" noProof="0"/>
              <a:t>Klik om de ondertitelstijl van het model te bewerken</a:t>
            </a:r>
          </a:p>
        </p:txBody>
      </p:sp>
      <p:sp>
        <p:nvSpPr>
          <p:cNvPr id="6151" name="Rectangle 7"/>
          <p:cNvSpPr>
            <a:spLocks noGrp="1" noChangeArrowheads="1"/>
          </p:cNvSpPr>
          <p:nvPr>
            <p:ph type="sldNum" sz="quarter" idx="4"/>
          </p:nvPr>
        </p:nvSpPr>
        <p:spPr/>
        <p:txBody>
          <a:bodyPr/>
          <a:lstStyle>
            <a:lvl1pPr>
              <a:defRPr/>
            </a:lvl1pPr>
          </a:lstStyle>
          <a:p>
            <a:fld id="{F9D6C546-ECEF-4541-8C50-2E4299AC685B}"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74E599B0-81CF-441A-B6EA-2EC2440749C8}" type="slidenum">
              <a:rPr lang="nl-NL"/>
              <a:pPr/>
              <a:t>‹nr.›</a:t>
            </a:fld>
            <a:endParaRPr lang="nl-NL"/>
          </a:p>
        </p:txBody>
      </p:sp>
    </p:spTree>
    <p:extLst>
      <p:ext uri="{BB962C8B-B14F-4D97-AF65-F5344CB8AC3E}">
        <p14:creationId xmlns:p14="http://schemas.microsoft.com/office/powerpoint/2010/main" val="395195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773238"/>
            <a:ext cx="2057400" cy="43529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773238"/>
            <a:ext cx="6019800" cy="43529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4D33D4D1-8DB8-424B-BAED-A84D240F1FD8}" type="slidenum">
              <a:rPr lang="nl-NL"/>
              <a:pPr/>
              <a:t>‹nr.›</a:t>
            </a:fld>
            <a:endParaRPr lang="nl-NL"/>
          </a:p>
        </p:txBody>
      </p:sp>
    </p:spTree>
    <p:extLst>
      <p:ext uri="{BB962C8B-B14F-4D97-AF65-F5344CB8AC3E}">
        <p14:creationId xmlns:p14="http://schemas.microsoft.com/office/powerpoint/2010/main" val="333055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8" descr="_PowerPoint-WGSP-p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6"/>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pPr>
              <a:defRPr/>
            </a:pPr>
            <a:fld id="{04B8DA55-E757-41DC-9131-BFA0BC9662EE}" type="slidenum">
              <a:rPr lang="nl-NL"/>
              <a:pPr>
                <a:defRPr/>
              </a:pPr>
              <a:t>‹nr.›</a:t>
            </a:fld>
            <a:endParaRPr lang="nl-NL"/>
          </a:p>
        </p:txBody>
      </p:sp>
    </p:spTree>
    <p:extLst>
      <p:ext uri="{BB962C8B-B14F-4D97-AF65-F5344CB8AC3E}">
        <p14:creationId xmlns:p14="http://schemas.microsoft.com/office/powerpoint/2010/main" val="807816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8" descr="_PowerPoint-WGSP-p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a:xfrm>
            <a:off x="685800" y="2204864"/>
            <a:ext cx="7772400" cy="36724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pPr>
              <a:defRPr/>
            </a:pPr>
            <a:fld id="{4CDDA048-1067-4D3F-B528-37A227CB30A5}" type="slidenum">
              <a:rPr lang="nl-NL"/>
              <a:pPr>
                <a:defRPr/>
              </a:pPr>
              <a:t>‹nr.›</a:t>
            </a:fld>
            <a:endParaRPr lang="nl-NL"/>
          </a:p>
        </p:txBody>
      </p:sp>
    </p:spTree>
    <p:extLst>
      <p:ext uri="{BB962C8B-B14F-4D97-AF65-F5344CB8AC3E}">
        <p14:creationId xmlns:p14="http://schemas.microsoft.com/office/powerpoint/2010/main" val="410083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D81DE3E-196A-4841-B908-0EBAEC755B9D}" type="slidenum">
              <a:rPr lang="nl-NL"/>
              <a:pPr>
                <a:defRPr/>
              </a:pPr>
              <a:t>‹nr.›</a:t>
            </a:fld>
            <a:endParaRPr lang="nl-NL"/>
          </a:p>
        </p:txBody>
      </p:sp>
    </p:spTree>
    <p:extLst>
      <p:ext uri="{BB962C8B-B14F-4D97-AF65-F5344CB8AC3E}">
        <p14:creationId xmlns:p14="http://schemas.microsoft.com/office/powerpoint/2010/main" val="147203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600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7FA3B52-CC47-4401-B9DF-DD4BB3902C49}" type="slidenum">
              <a:rPr lang="nl-NL"/>
              <a:pPr>
                <a:defRPr/>
              </a:pPr>
              <a:t>‹nr.›</a:t>
            </a:fld>
            <a:endParaRPr lang="nl-NL"/>
          </a:p>
        </p:txBody>
      </p:sp>
    </p:spTree>
    <p:extLst>
      <p:ext uri="{BB962C8B-B14F-4D97-AF65-F5344CB8AC3E}">
        <p14:creationId xmlns:p14="http://schemas.microsoft.com/office/powerpoint/2010/main" val="49080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050271C5-EBDA-4EEC-B97A-3E6D588670EB}" type="slidenum">
              <a:rPr lang="nl-NL"/>
              <a:pPr>
                <a:defRPr/>
              </a:pPr>
              <a:t>‹nr.›</a:t>
            </a:fld>
            <a:endParaRPr lang="nl-NL"/>
          </a:p>
        </p:txBody>
      </p:sp>
    </p:spTree>
    <p:extLst>
      <p:ext uri="{BB962C8B-B14F-4D97-AF65-F5344CB8AC3E}">
        <p14:creationId xmlns:p14="http://schemas.microsoft.com/office/powerpoint/2010/main" val="61747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F0C462E9-7D47-4E9B-B2D2-8C22889DC626}" type="slidenum">
              <a:rPr lang="nl-NL"/>
              <a:pPr>
                <a:defRPr/>
              </a:pPr>
              <a:t>‹nr.›</a:t>
            </a:fld>
            <a:endParaRPr lang="nl-NL"/>
          </a:p>
        </p:txBody>
      </p:sp>
    </p:spTree>
    <p:extLst>
      <p:ext uri="{BB962C8B-B14F-4D97-AF65-F5344CB8AC3E}">
        <p14:creationId xmlns:p14="http://schemas.microsoft.com/office/powerpoint/2010/main" val="2019955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8AF88211-B1CC-495E-B270-1BD418DBC780}" type="slidenum">
              <a:rPr lang="nl-NL"/>
              <a:pPr>
                <a:defRPr/>
              </a:pPr>
              <a:t>‹nr.›</a:t>
            </a:fld>
            <a:endParaRPr lang="nl-NL"/>
          </a:p>
        </p:txBody>
      </p:sp>
    </p:spTree>
    <p:extLst>
      <p:ext uri="{BB962C8B-B14F-4D97-AF65-F5344CB8AC3E}">
        <p14:creationId xmlns:p14="http://schemas.microsoft.com/office/powerpoint/2010/main" val="1823264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42AE4F6-888D-4C33-96B9-03D5A0AD5CC6}" type="slidenum">
              <a:rPr lang="nl-NL"/>
              <a:pPr>
                <a:defRPr/>
              </a:pPr>
              <a:t>‹nr.›</a:t>
            </a:fld>
            <a:endParaRPr lang="nl-NL"/>
          </a:p>
        </p:txBody>
      </p:sp>
    </p:spTree>
    <p:extLst>
      <p:ext uri="{BB962C8B-B14F-4D97-AF65-F5344CB8AC3E}">
        <p14:creationId xmlns:p14="http://schemas.microsoft.com/office/powerpoint/2010/main" val="321697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6A99A1F5-F3F5-4DC2-B0E6-D5856362F89E}" type="slidenum">
              <a:rPr lang="nl-NL"/>
              <a:pPr/>
              <a:t>‹nr.›</a:t>
            </a:fld>
            <a:endParaRPr lang="nl-NL"/>
          </a:p>
        </p:txBody>
      </p:sp>
    </p:spTree>
    <p:extLst>
      <p:ext uri="{BB962C8B-B14F-4D97-AF65-F5344CB8AC3E}">
        <p14:creationId xmlns:p14="http://schemas.microsoft.com/office/powerpoint/2010/main" val="262228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B93E42E-8231-43ED-A985-930FF5D1956D}" type="slidenum">
              <a:rPr lang="nl-NL"/>
              <a:pPr>
                <a:defRPr/>
              </a:pPr>
              <a:t>‹nr.›</a:t>
            </a:fld>
            <a:endParaRPr lang="nl-NL"/>
          </a:p>
        </p:txBody>
      </p:sp>
    </p:spTree>
    <p:extLst>
      <p:ext uri="{BB962C8B-B14F-4D97-AF65-F5344CB8AC3E}">
        <p14:creationId xmlns:p14="http://schemas.microsoft.com/office/powerpoint/2010/main" val="88499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4BF8E10-F2A2-4023-A2C7-DB4059109596}" type="slidenum">
              <a:rPr lang="nl-NL"/>
              <a:pPr>
                <a:defRPr/>
              </a:pPr>
              <a:t>‹nr.›</a:t>
            </a:fld>
            <a:endParaRPr lang="nl-NL"/>
          </a:p>
        </p:txBody>
      </p:sp>
    </p:spTree>
    <p:extLst>
      <p:ext uri="{BB962C8B-B14F-4D97-AF65-F5344CB8AC3E}">
        <p14:creationId xmlns:p14="http://schemas.microsoft.com/office/powerpoint/2010/main" val="349461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76200"/>
            <a:ext cx="1943100" cy="60960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76200"/>
            <a:ext cx="5676900" cy="60960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7925916-E324-44B7-AFAB-DEE2F8BFE9AA}" type="slidenum">
              <a:rPr lang="nl-NL"/>
              <a:pPr>
                <a:defRPr/>
              </a:pPr>
              <a:t>‹nr.›</a:t>
            </a:fld>
            <a:endParaRPr lang="nl-NL"/>
          </a:p>
        </p:txBody>
      </p:sp>
    </p:spTree>
    <p:extLst>
      <p:ext uri="{BB962C8B-B14F-4D97-AF65-F5344CB8AC3E}">
        <p14:creationId xmlns:p14="http://schemas.microsoft.com/office/powerpoint/2010/main" val="1349235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88DB7F-2652-415A-9FE4-70F9031CEB45}" type="datetimeFigureOut">
              <a:rPr lang="nl-NL" smtClean="0"/>
              <a:t>13-9-2016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2606569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8DB7F-2652-415A-9FE4-70F9031CEB45}" type="datetimeFigureOut">
              <a:rPr lang="nl-NL" smtClean="0"/>
              <a:t>13-9-2016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235827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D88DB7F-2652-415A-9FE4-70F9031CEB45}" type="datetimeFigureOut">
              <a:rPr lang="nl-NL" smtClean="0"/>
              <a:t>13-9-2016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1043448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88DB7F-2652-415A-9FE4-70F9031CEB45}" type="datetimeFigureOut">
              <a:rPr lang="nl-NL" smtClean="0"/>
              <a:t>13-9-2016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3624079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88DB7F-2652-415A-9FE4-70F9031CEB45}" type="datetimeFigureOut">
              <a:rPr lang="nl-NL" smtClean="0"/>
              <a:t>13-9-2016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643761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88DB7F-2652-415A-9FE4-70F9031CEB45}" type="datetimeFigureOut">
              <a:rPr lang="nl-NL" smtClean="0"/>
              <a:t>13-9-2016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2265497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88DB7F-2652-415A-9FE4-70F9031CEB45}" type="datetimeFigureOut">
              <a:rPr lang="nl-NL" smtClean="0"/>
              <a:t>13-9-2016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393788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3C8AFC0E-0D10-4511-81E0-097AA11F8114}" type="slidenum">
              <a:rPr lang="nl-NL"/>
              <a:pPr/>
              <a:t>‹nr.›</a:t>
            </a:fld>
            <a:endParaRPr lang="nl-NL"/>
          </a:p>
        </p:txBody>
      </p:sp>
    </p:spTree>
    <p:extLst>
      <p:ext uri="{BB962C8B-B14F-4D97-AF65-F5344CB8AC3E}">
        <p14:creationId xmlns:p14="http://schemas.microsoft.com/office/powerpoint/2010/main" val="401471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88DB7F-2652-415A-9FE4-70F9031CEB45}" type="datetimeFigureOut">
              <a:rPr lang="nl-NL" smtClean="0"/>
              <a:t>13-9-2016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340666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88DB7F-2652-415A-9FE4-70F9031CEB45}" type="datetimeFigureOut">
              <a:rPr lang="nl-NL" smtClean="0"/>
              <a:t>13-9-2016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426994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8DB7F-2652-415A-9FE4-70F9031CEB45}" type="datetimeFigureOut">
              <a:rPr lang="nl-NL" smtClean="0"/>
              <a:t>13-9-2016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2112019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8DB7F-2652-415A-9FE4-70F9031CEB45}" type="datetimeFigureOut">
              <a:rPr lang="nl-NL" smtClean="0"/>
              <a:t>13-9-2016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31260C-0125-406F-8BF8-D7D46BC61D9E}" type="slidenum">
              <a:rPr lang="nl-NL" smtClean="0"/>
              <a:t>‹nr.›</a:t>
            </a:fld>
            <a:endParaRPr lang="nl-NL"/>
          </a:p>
        </p:txBody>
      </p:sp>
    </p:spTree>
    <p:extLst>
      <p:ext uri="{BB962C8B-B14F-4D97-AF65-F5344CB8AC3E}">
        <p14:creationId xmlns:p14="http://schemas.microsoft.com/office/powerpoint/2010/main" val="243168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2781300"/>
            <a:ext cx="4038600" cy="334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2781300"/>
            <a:ext cx="4038600" cy="334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FD8267DB-0DC0-488E-B550-453C95558DB1}" type="slidenum">
              <a:rPr lang="nl-NL"/>
              <a:pPr/>
              <a:t>‹nr.›</a:t>
            </a:fld>
            <a:endParaRPr lang="nl-NL"/>
          </a:p>
        </p:txBody>
      </p:sp>
    </p:spTree>
    <p:extLst>
      <p:ext uri="{BB962C8B-B14F-4D97-AF65-F5344CB8AC3E}">
        <p14:creationId xmlns:p14="http://schemas.microsoft.com/office/powerpoint/2010/main" val="240328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A428B0DC-4FEF-4395-A156-FA5B2773291C}" type="slidenum">
              <a:rPr lang="nl-NL"/>
              <a:pPr/>
              <a:t>‹nr.›</a:t>
            </a:fld>
            <a:endParaRPr lang="nl-NL"/>
          </a:p>
        </p:txBody>
      </p:sp>
    </p:spTree>
    <p:extLst>
      <p:ext uri="{BB962C8B-B14F-4D97-AF65-F5344CB8AC3E}">
        <p14:creationId xmlns:p14="http://schemas.microsoft.com/office/powerpoint/2010/main" val="1122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F0D601D9-4DFD-414C-AD2F-D3BD5E8229D5}" type="slidenum">
              <a:rPr lang="nl-NL"/>
              <a:pPr/>
              <a:t>‹nr.›</a:t>
            </a:fld>
            <a:endParaRPr lang="nl-NL"/>
          </a:p>
        </p:txBody>
      </p:sp>
    </p:spTree>
    <p:extLst>
      <p:ext uri="{BB962C8B-B14F-4D97-AF65-F5344CB8AC3E}">
        <p14:creationId xmlns:p14="http://schemas.microsoft.com/office/powerpoint/2010/main" val="301133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FE0C38A4-8EBA-494C-8110-F7B89269C33E}" type="slidenum">
              <a:rPr lang="nl-NL"/>
              <a:pPr/>
              <a:t>‹nr.›</a:t>
            </a:fld>
            <a:endParaRPr lang="nl-NL"/>
          </a:p>
        </p:txBody>
      </p:sp>
    </p:spTree>
    <p:extLst>
      <p:ext uri="{BB962C8B-B14F-4D97-AF65-F5344CB8AC3E}">
        <p14:creationId xmlns:p14="http://schemas.microsoft.com/office/powerpoint/2010/main" val="79194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404E546F-C5FD-45F2-914C-FD3BA74D6AA1}" type="slidenum">
              <a:rPr lang="nl-NL"/>
              <a:pPr/>
              <a:t>‹nr.›</a:t>
            </a:fld>
            <a:endParaRPr lang="nl-NL"/>
          </a:p>
        </p:txBody>
      </p:sp>
    </p:spTree>
    <p:extLst>
      <p:ext uri="{BB962C8B-B14F-4D97-AF65-F5344CB8AC3E}">
        <p14:creationId xmlns:p14="http://schemas.microsoft.com/office/powerpoint/2010/main" val="233840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D0F3F220-CAFA-441A-860C-6DD994200F13}" type="slidenum">
              <a:rPr lang="nl-NL"/>
              <a:pPr/>
              <a:t>‹nr.›</a:t>
            </a:fld>
            <a:endParaRPr lang="nl-NL"/>
          </a:p>
        </p:txBody>
      </p:sp>
    </p:spTree>
    <p:extLst>
      <p:ext uri="{BB962C8B-B14F-4D97-AF65-F5344CB8AC3E}">
        <p14:creationId xmlns:p14="http://schemas.microsoft.com/office/powerpoint/2010/main" val="414144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773238"/>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2781300"/>
            <a:ext cx="8229600" cy="33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EEDC86-C9DB-4FC0-BEBB-C89D28CE9C59}"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800" b="1">
          <a:solidFill>
            <a:srgbClr val="303988"/>
          </a:solidFill>
          <a:latin typeface="+mj-lt"/>
          <a:ea typeface="+mj-ea"/>
          <a:cs typeface="+mj-cs"/>
        </a:defRPr>
      </a:lvl1pPr>
      <a:lvl2pPr algn="l" rtl="0" eaLnBrk="1" fontAlgn="base" hangingPunct="1">
        <a:spcBef>
          <a:spcPct val="0"/>
        </a:spcBef>
        <a:spcAft>
          <a:spcPct val="0"/>
        </a:spcAft>
        <a:defRPr sz="2800" b="1">
          <a:solidFill>
            <a:srgbClr val="303988"/>
          </a:solidFill>
          <a:latin typeface="Verdana" pitchFamily="34" charset="0"/>
        </a:defRPr>
      </a:lvl2pPr>
      <a:lvl3pPr algn="l" rtl="0" eaLnBrk="1" fontAlgn="base" hangingPunct="1">
        <a:spcBef>
          <a:spcPct val="0"/>
        </a:spcBef>
        <a:spcAft>
          <a:spcPct val="0"/>
        </a:spcAft>
        <a:defRPr sz="2800" b="1">
          <a:solidFill>
            <a:srgbClr val="303988"/>
          </a:solidFill>
          <a:latin typeface="Verdana" pitchFamily="34" charset="0"/>
        </a:defRPr>
      </a:lvl3pPr>
      <a:lvl4pPr algn="l" rtl="0" eaLnBrk="1" fontAlgn="base" hangingPunct="1">
        <a:spcBef>
          <a:spcPct val="0"/>
        </a:spcBef>
        <a:spcAft>
          <a:spcPct val="0"/>
        </a:spcAft>
        <a:defRPr sz="2800" b="1">
          <a:solidFill>
            <a:srgbClr val="303988"/>
          </a:solidFill>
          <a:latin typeface="Verdana" pitchFamily="34" charset="0"/>
        </a:defRPr>
      </a:lvl4pPr>
      <a:lvl5pPr algn="l" rtl="0" eaLnBrk="1" fontAlgn="base" hangingPunct="1">
        <a:spcBef>
          <a:spcPct val="0"/>
        </a:spcBef>
        <a:spcAft>
          <a:spcPct val="0"/>
        </a:spcAft>
        <a:defRPr sz="2800" b="1">
          <a:solidFill>
            <a:srgbClr val="303988"/>
          </a:solidFill>
          <a:latin typeface="Verdana" pitchFamily="34" charset="0"/>
        </a:defRPr>
      </a:lvl5pPr>
      <a:lvl6pPr marL="457200" algn="l" rtl="0" eaLnBrk="1" fontAlgn="base" hangingPunct="1">
        <a:spcBef>
          <a:spcPct val="0"/>
        </a:spcBef>
        <a:spcAft>
          <a:spcPct val="0"/>
        </a:spcAft>
        <a:defRPr sz="2800" b="1">
          <a:solidFill>
            <a:srgbClr val="303988"/>
          </a:solidFill>
          <a:latin typeface="Verdana" pitchFamily="34" charset="0"/>
        </a:defRPr>
      </a:lvl6pPr>
      <a:lvl7pPr marL="914400" algn="l" rtl="0" eaLnBrk="1" fontAlgn="base" hangingPunct="1">
        <a:spcBef>
          <a:spcPct val="0"/>
        </a:spcBef>
        <a:spcAft>
          <a:spcPct val="0"/>
        </a:spcAft>
        <a:defRPr sz="2800" b="1">
          <a:solidFill>
            <a:srgbClr val="303988"/>
          </a:solidFill>
          <a:latin typeface="Verdana" pitchFamily="34" charset="0"/>
        </a:defRPr>
      </a:lvl7pPr>
      <a:lvl8pPr marL="1371600" algn="l" rtl="0" eaLnBrk="1" fontAlgn="base" hangingPunct="1">
        <a:spcBef>
          <a:spcPct val="0"/>
        </a:spcBef>
        <a:spcAft>
          <a:spcPct val="0"/>
        </a:spcAft>
        <a:defRPr sz="2800" b="1">
          <a:solidFill>
            <a:srgbClr val="303988"/>
          </a:solidFill>
          <a:latin typeface="Verdana" pitchFamily="34" charset="0"/>
        </a:defRPr>
      </a:lvl8pPr>
      <a:lvl9pPr marL="1828800" algn="l" rtl="0" eaLnBrk="1" fontAlgn="base" hangingPunct="1">
        <a:spcBef>
          <a:spcPct val="0"/>
        </a:spcBef>
        <a:spcAft>
          <a:spcPct val="0"/>
        </a:spcAft>
        <a:defRPr sz="2800" b="1">
          <a:solidFill>
            <a:srgbClr val="303988"/>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rgbClr val="303988"/>
          </a:solidFill>
          <a:latin typeface="+mn-lt"/>
          <a:ea typeface="+mn-ea"/>
          <a:cs typeface="+mn-cs"/>
        </a:defRPr>
      </a:lvl1pPr>
      <a:lvl2pPr marL="742950" indent="-285750" algn="l" rtl="0" eaLnBrk="1" fontAlgn="base" hangingPunct="1">
        <a:spcBef>
          <a:spcPct val="20000"/>
        </a:spcBef>
        <a:spcAft>
          <a:spcPct val="0"/>
        </a:spcAft>
        <a:buChar char="–"/>
        <a:defRPr sz="2200">
          <a:solidFill>
            <a:srgbClr val="303988"/>
          </a:solidFill>
          <a:latin typeface="+mn-lt"/>
        </a:defRPr>
      </a:lvl2pPr>
      <a:lvl3pPr marL="1143000" indent="-228600" algn="l" rtl="0" eaLnBrk="1" fontAlgn="base" hangingPunct="1">
        <a:spcBef>
          <a:spcPct val="20000"/>
        </a:spcBef>
        <a:spcAft>
          <a:spcPct val="0"/>
        </a:spcAft>
        <a:buChar char="•"/>
        <a:defRPr sz="2000">
          <a:solidFill>
            <a:srgbClr val="303988"/>
          </a:solidFill>
          <a:latin typeface="+mn-lt"/>
        </a:defRPr>
      </a:lvl3pPr>
      <a:lvl4pPr marL="1600200" indent="-228600" algn="l" rtl="0" eaLnBrk="1" fontAlgn="base" hangingPunct="1">
        <a:spcBef>
          <a:spcPct val="20000"/>
        </a:spcBef>
        <a:spcAft>
          <a:spcPct val="0"/>
        </a:spcAft>
        <a:buChar char="–"/>
        <a:defRPr>
          <a:solidFill>
            <a:srgbClr val="303988"/>
          </a:solidFill>
          <a:latin typeface="+mn-lt"/>
        </a:defRPr>
      </a:lvl4pPr>
      <a:lvl5pPr marL="2057400" indent="-228600" algn="l" rtl="0" eaLnBrk="1" fontAlgn="base" hangingPunct="1">
        <a:spcBef>
          <a:spcPct val="20000"/>
        </a:spcBef>
        <a:spcAft>
          <a:spcPct val="0"/>
        </a:spcAft>
        <a:buChar char="»"/>
        <a:defRPr sz="1600">
          <a:solidFill>
            <a:srgbClr val="303988"/>
          </a:solidFill>
          <a:latin typeface="+mn-lt"/>
        </a:defRPr>
      </a:lvl5pPr>
      <a:lvl6pPr marL="2514600" indent="-228600" algn="l" rtl="0" eaLnBrk="1" fontAlgn="base" hangingPunct="1">
        <a:spcBef>
          <a:spcPct val="20000"/>
        </a:spcBef>
        <a:spcAft>
          <a:spcPct val="0"/>
        </a:spcAft>
        <a:buChar char="»"/>
        <a:defRPr sz="1600">
          <a:solidFill>
            <a:srgbClr val="303988"/>
          </a:solidFill>
          <a:latin typeface="+mn-lt"/>
        </a:defRPr>
      </a:lvl6pPr>
      <a:lvl7pPr marL="2971800" indent="-228600" algn="l" rtl="0" eaLnBrk="1" fontAlgn="base" hangingPunct="1">
        <a:spcBef>
          <a:spcPct val="20000"/>
        </a:spcBef>
        <a:spcAft>
          <a:spcPct val="0"/>
        </a:spcAft>
        <a:buChar char="»"/>
        <a:defRPr sz="1600">
          <a:solidFill>
            <a:srgbClr val="303988"/>
          </a:solidFill>
          <a:latin typeface="+mn-lt"/>
        </a:defRPr>
      </a:lvl7pPr>
      <a:lvl8pPr marL="3429000" indent="-228600" algn="l" rtl="0" eaLnBrk="1" fontAlgn="base" hangingPunct="1">
        <a:spcBef>
          <a:spcPct val="20000"/>
        </a:spcBef>
        <a:spcAft>
          <a:spcPct val="0"/>
        </a:spcAft>
        <a:buChar char="»"/>
        <a:defRPr sz="1600">
          <a:solidFill>
            <a:srgbClr val="303988"/>
          </a:solidFill>
          <a:latin typeface="+mn-lt"/>
        </a:defRPr>
      </a:lvl8pPr>
      <a:lvl9pPr marL="3886200" indent="-228600" algn="l" rtl="0" eaLnBrk="1" fontAlgn="base" hangingPunct="1">
        <a:spcBef>
          <a:spcPct val="20000"/>
        </a:spcBef>
        <a:spcAft>
          <a:spcPct val="0"/>
        </a:spcAft>
        <a:buChar char="»"/>
        <a:defRPr sz="1600">
          <a:solidFill>
            <a:srgbClr val="303988"/>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600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nl-NL"/>
              <a:t>Eerste Niveau</a:t>
            </a:r>
          </a:p>
          <a:p>
            <a:pPr lvl="0"/>
            <a:r>
              <a:rPr lang="nl-NL"/>
              <a:t>Tweede niveau</a:t>
            </a:r>
          </a:p>
        </p:txBody>
      </p:sp>
      <p:sp>
        <p:nvSpPr>
          <p:cNvPr id="1027" name="Rectangle 2"/>
          <p:cNvSpPr>
            <a:spLocks noGrp="1" noChangeArrowheads="1"/>
          </p:cNvSpPr>
          <p:nvPr>
            <p:ph type="title"/>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het opmaakprofiel </a:t>
            </a:r>
            <a:br>
              <a:rPr lang="nl-NL"/>
            </a:br>
            <a:r>
              <a:rPr lang="nl-NL"/>
              <a:t>van de modeltitel te bewerken</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defRPr>
            </a:lvl1pPr>
          </a:lstStyle>
          <a:p>
            <a:pPr>
              <a:defRPr/>
            </a:pPr>
            <a:endParaRPr lang="nl-NL"/>
          </a:p>
        </p:txBody>
      </p:sp>
      <p:sp>
        <p:nvSpPr>
          <p:cNvPr id="1029" name="Rectangle 5"/>
          <p:cNvSpPr>
            <a:spLocks noGrp="1" noChangeArrowheads="1"/>
          </p:cNvSpPr>
          <p:nvPr>
            <p:ph type="ftr" sz="quarter" idx="3"/>
          </p:nvPr>
        </p:nvSpPr>
        <p:spPr bwMode="auto">
          <a:xfrm>
            <a:off x="2667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defRPr>
            </a:lvl1pPr>
          </a:lstStyle>
          <a:p>
            <a:pPr>
              <a:defRPr/>
            </a:pPr>
            <a:endParaRPr lang="nl-NL"/>
          </a:p>
        </p:txBody>
      </p:sp>
      <p:sp>
        <p:nvSpPr>
          <p:cNvPr id="1030" name="Rectangle 6"/>
          <p:cNvSpPr>
            <a:spLocks noGrp="1" noChangeArrowheads="1"/>
          </p:cNvSpPr>
          <p:nvPr>
            <p:ph type="sldNum" sz="quarter" idx="4"/>
          </p:nvPr>
        </p:nvSpPr>
        <p:spPr bwMode="auto">
          <a:xfrm>
            <a:off x="5638800" y="6248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defRPr>
            </a:lvl1pPr>
          </a:lstStyle>
          <a:p>
            <a:pPr>
              <a:defRPr/>
            </a:pPr>
            <a:fld id="{CFA5196C-B193-4B90-BF07-FDD66772E6F2}" type="slidenum">
              <a:rPr lang="nl-NL"/>
              <a:pPr>
                <a:defRPr/>
              </a:pPr>
              <a:t>‹nr.›</a:t>
            </a:fld>
            <a:endParaRPr lang="nl-NL"/>
          </a:p>
        </p:txBody>
      </p:sp>
      <p:pic>
        <p:nvPicPr>
          <p:cNvPr id="1031" name="Afbeelding 7" descr="Werkgeversservicepunt Landelijk.cmyk .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940425" y="6021389"/>
            <a:ext cx="29083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23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Myriad Roman" pitchFamily="34" charset="0"/>
        </a:defRPr>
      </a:lvl6pPr>
      <a:lvl7pPr marL="914400" algn="l" rtl="0" eaLnBrk="1" fontAlgn="base" hangingPunct="1">
        <a:spcBef>
          <a:spcPct val="0"/>
        </a:spcBef>
        <a:spcAft>
          <a:spcPct val="0"/>
        </a:spcAft>
        <a:defRPr sz="3600">
          <a:solidFill>
            <a:schemeClr val="tx2"/>
          </a:solidFill>
          <a:latin typeface="Myriad Roman" pitchFamily="34" charset="0"/>
        </a:defRPr>
      </a:lvl7pPr>
      <a:lvl8pPr marL="1371600" algn="l" rtl="0" eaLnBrk="1" fontAlgn="base" hangingPunct="1">
        <a:spcBef>
          <a:spcPct val="0"/>
        </a:spcBef>
        <a:spcAft>
          <a:spcPct val="0"/>
        </a:spcAft>
        <a:defRPr sz="3600">
          <a:solidFill>
            <a:schemeClr val="tx2"/>
          </a:solidFill>
          <a:latin typeface="Myriad Roman" pitchFamily="34" charset="0"/>
        </a:defRPr>
      </a:lvl8pPr>
      <a:lvl9pPr marL="1828800" algn="l" rtl="0" eaLnBrk="1" fontAlgn="base" hangingPunct="1">
        <a:spcBef>
          <a:spcPct val="0"/>
        </a:spcBef>
        <a:spcAft>
          <a:spcPct val="0"/>
        </a:spcAft>
        <a:defRPr sz="3600">
          <a:solidFill>
            <a:schemeClr val="tx2"/>
          </a:solidFill>
          <a:latin typeface="Myriad Roman"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defRPr sz="30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8DB7F-2652-415A-9FE4-70F9031CEB45}" type="datetimeFigureOut">
              <a:rPr lang="nl-NL" smtClean="0"/>
              <a:t>13-9-2016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1260C-0125-406F-8BF8-D7D46BC61D9E}" type="slidenum">
              <a:rPr lang="nl-NL" smtClean="0"/>
              <a:t>‹nr.›</a:t>
            </a:fld>
            <a:endParaRPr lang="nl-NL"/>
          </a:p>
        </p:txBody>
      </p:sp>
    </p:spTree>
    <p:extLst>
      <p:ext uri="{BB962C8B-B14F-4D97-AF65-F5344CB8AC3E}">
        <p14:creationId xmlns:p14="http://schemas.microsoft.com/office/powerpoint/2010/main" val="3327222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www.c-p-t.nl/over-ons" TargetMode="External"/><Relationship Id="rId13" Type="http://schemas.openxmlformats.org/officeDocument/2006/relationships/image" Target="../media/image22.png"/><Relationship Id="rId18" Type="http://schemas.openxmlformats.org/officeDocument/2006/relationships/image" Target="../media/image25.png"/><Relationship Id="rId26" Type="http://schemas.openxmlformats.org/officeDocument/2006/relationships/hyperlink" Target="https://www.google.nl/url?url=https://nl.wikipedia.org/wiki/Albert_Heijn_(supermarkt)&amp;rct=j&amp;frm=1&amp;q=&amp;esrc=s&amp;sa=U&amp;ved=0CBYQwW4wAGoVChMIyPz56vObyQIVSFkaCh0atwEq&amp;usg=AFQjCNFl0hAhqcyleOt22YQtGJuYYRACyA" TargetMode="External"/><Relationship Id="rId3" Type="http://schemas.openxmlformats.org/officeDocument/2006/relationships/image" Target="../media/image16.png"/><Relationship Id="rId21" Type="http://schemas.openxmlformats.org/officeDocument/2006/relationships/image" Target="../media/image27.gif"/><Relationship Id="rId34" Type="http://schemas.openxmlformats.org/officeDocument/2006/relationships/image" Target="../media/image37.jpeg"/><Relationship Id="rId7" Type="http://schemas.openxmlformats.org/officeDocument/2006/relationships/image" Target="../media/image19.png"/><Relationship Id="rId12" Type="http://schemas.openxmlformats.org/officeDocument/2006/relationships/hyperlink" Target="http://www.bakkerijdunselman.nl/webshop/" TargetMode="External"/><Relationship Id="rId17" Type="http://schemas.openxmlformats.org/officeDocument/2006/relationships/hyperlink" Target="http://www.derako.com/nl/" TargetMode="External"/><Relationship Id="rId25" Type="http://schemas.openxmlformats.org/officeDocument/2006/relationships/image" Target="../media/image29.png"/><Relationship Id="rId33" Type="http://schemas.openxmlformats.org/officeDocument/2006/relationships/image" Target="../media/image36.jpg"/><Relationship Id="rId38" Type="http://schemas.openxmlformats.org/officeDocument/2006/relationships/image" Target="../media/image41.png"/><Relationship Id="rId2" Type="http://schemas.openxmlformats.org/officeDocument/2006/relationships/image" Target="../media/image15.jpeg"/><Relationship Id="rId16" Type="http://schemas.openxmlformats.org/officeDocument/2006/relationships/image" Target="../media/image24.png"/><Relationship Id="rId20" Type="http://schemas.openxmlformats.org/officeDocument/2006/relationships/image" Target="../media/image26.jpeg"/><Relationship Id="rId29"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jpeg"/><Relationship Id="rId11" Type="http://schemas.openxmlformats.org/officeDocument/2006/relationships/image" Target="../media/image21.jpeg"/><Relationship Id="rId24" Type="http://schemas.openxmlformats.org/officeDocument/2006/relationships/hyperlink" Target="http://www.quickwins.nl/" TargetMode="External"/><Relationship Id="rId32" Type="http://schemas.openxmlformats.org/officeDocument/2006/relationships/image" Target="../media/image35.jpg"/><Relationship Id="rId37" Type="http://schemas.openxmlformats.org/officeDocument/2006/relationships/image" Target="../media/image40.jpg"/><Relationship Id="rId5" Type="http://schemas.openxmlformats.org/officeDocument/2006/relationships/hyperlink" Target="https://www.google.nl/url?url=https://twitter.com/strogofflive&amp;rct=j&amp;frm=1&amp;q=&amp;esrc=s&amp;sa=U&amp;ved=0CBoQwW4wAmoVChMI56mrxpuTyQIVAdoUCh0X_AbC&amp;usg=AFQjCNF41M6ESybulWT9rH27MXsjk_FJsQ" TargetMode="External"/><Relationship Id="rId15" Type="http://schemas.openxmlformats.org/officeDocument/2006/relationships/hyperlink" Target="http://www.google.nl/url?url=http://www.afas.nl/nieuwsbericht/quality-contacts-groeit-met-afas&amp;rct=j&amp;frm=1&amp;q=&amp;esrc=s&amp;sa=U&amp;ved=0CCgQwW4wA2oVChMIi5GU8-iZyQIVAzIaCh2jgQcr&amp;usg=AFQjCNGtXCoUUXgTFzSKrNsOtJsd2hQ8wQ" TargetMode="External"/><Relationship Id="rId23" Type="http://schemas.openxmlformats.org/officeDocument/2006/relationships/image" Target="../media/image28.png"/><Relationship Id="rId28" Type="http://schemas.openxmlformats.org/officeDocument/2006/relationships/image" Target="../media/image31.png"/><Relationship Id="rId36" Type="http://schemas.openxmlformats.org/officeDocument/2006/relationships/image" Target="../media/image39.jpg"/><Relationship Id="rId10" Type="http://schemas.openxmlformats.org/officeDocument/2006/relationships/hyperlink" Target="http://www.bakkerijslijkerman.nl/" TargetMode="External"/><Relationship Id="rId19" Type="http://schemas.openxmlformats.org/officeDocument/2006/relationships/hyperlink" Target="http://www.google.nl/url?url=http://kendallmason.nl/omringvzvongevallen.aspx&amp;rct=j&amp;frm=1&amp;q=&amp;esrc=s&amp;sa=U&amp;ved=0CCkQwW4wA2oVChMIxLqM6umZyQIVQb0aCh0WGg6n&amp;usg=AFQjCNE4v70wY6FnMJyDPg_ZI12rl60wHg" TargetMode="External"/><Relationship Id="rId31" Type="http://schemas.openxmlformats.org/officeDocument/2006/relationships/image" Target="../media/image34.jpg"/><Relationship Id="rId4" Type="http://schemas.openxmlformats.org/officeDocument/2006/relationships/image" Target="../media/image17.jpe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hyperlink" Target="http://aficom.nl/" TargetMode="External"/><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5xbeter.n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NOiblbXUj3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Welkom</a:t>
            </a:r>
          </a:p>
        </p:txBody>
      </p:sp>
      <p:sp>
        <p:nvSpPr>
          <p:cNvPr id="4" name="Tijdelijke aanduiding voor dianummer 3"/>
          <p:cNvSpPr>
            <a:spLocks noGrp="1"/>
          </p:cNvSpPr>
          <p:nvPr>
            <p:ph type="sldNum" sz="quarter" idx="10"/>
          </p:nvPr>
        </p:nvSpPr>
        <p:spPr>
          <a:xfrm>
            <a:off x="7004640" y="6309320"/>
            <a:ext cx="2133600" cy="476250"/>
          </a:xfrm>
        </p:spPr>
        <p:txBody>
          <a:bodyPr/>
          <a:lstStyle/>
          <a:p>
            <a:fld id="{6A99A1F5-F3F5-4DC2-B0E6-D5856362F89E}" type="slidenum">
              <a:rPr lang="nl-NL" smtClean="0">
                <a:solidFill>
                  <a:srgbClr val="000000"/>
                </a:solidFill>
              </a:rPr>
              <a:pPr/>
              <a:t>1</a:t>
            </a:fld>
            <a:endParaRPr lang="nl-NL">
              <a:solidFill>
                <a:srgbClr val="000000"/>
              </a:solidFill>
            </a:endParaRP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9568" y="2781300"/>
            <a:ext cx="3344863" cy="3344863"/>
          </a:xfrm>
          <a:prstGeom prst="rect">
            <a:avLst/>
          </a:prstGeom>
        </p:spPr>
      </p:pic>
    </p:spTree>
    <p:extLst>
      <p:ext uri="{BB962C8B-B14F-4D97-AF65-F5344CB8AC3E}">
        <p14:creationId xmlns:p14="http://schemas.microsoft.com/office/powerpoint/2010/main" val="172254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890718"/>
            <a:ext cx="7772400" cy="857250"/>
          </a:xfrm>
        </p:spPr>
        <p:txBody>
          <a:bodyPr/>
          <a:lstStyle/>
          <a:p>
            <a:r>
              <a:rPr lang="nl-NL" dirty="0" err="1">
                <a:solidFill>
                  <a:schemeClr val="bg1"/>
                </a:solidFill>
                <a:latin typeface="Arial" pitchFamily="34" charset="0"/>
                <a:cs typeface="Arial" pitchFamily="34" charset="0"/>
              </a:rPr>
              <a:t>WerkgeversServicepunt</a:t>
            </a:r>
            <a:endParaRPr lang="nl-NL" dirty="0">
              <a:solidFill>
                <a:schemeClr val="bg1"/>
              </a:solidFill>
              <a:latin typeface="Arial" pitchFamily="34" charset="0"/>
              <a:cs typeface="Arial" pitchFamily="34" charset="0"/>
            </a:endParaRPr>
          </a:p>
        </p:txBody>
      </p:sp>
      <p:sp>
        <p:nvSpPr>
          <p:cNvPr id="16" name="Rectangle 3"/>
          <p:cNvSpPr txBox="1">
            <a:spLocks noChangeArrowheads="1"/>
          </p:cNvSpPr>
          <p:nvPr/>
        </p:nvSpPr>
        <p:spPr bwMode="auto">
          <a:xfrm>
            <a:off x="217232" y="2618910"/>
            <a:ext cx="8459646" cy="253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defRPr sz="30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9pPr>
          </a:lstStyle>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Werkgever staat centraal</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Eenduidig aanspreekpunt</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Verbinden van werkgevers, kandidaten</a:t>
            </a:r>
          </a:p>
          <a:p>
            <a:pPr marL="0" marR="0" lvl="0" indent="0" algn="l" defTabSz="914400" rtl="0" eaLnBrk="1" fontAlgn="base" latinLnBrk="0" hangingPunct="1">
              <a:lnSpc>
                <a:spcPct val="100000"/>
              </a:lnSpc>
              <a:spcBef>
                <a:spcPct val="20000"/>
              </a:spcBef>
              <a:spcAft>
                <a:spcPct val="0"/>
              </a:spcAft>
              <a:buClr>
                <a:srgbClr val="FF0000"/>
              </a:buClr>
              <a:buSzTx/>
              <a:buFontTx/>
              <a:buNone/>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en opleiders</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Maatwerk</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Werving en selectie van kandidaten</a:t>
            </a:r>
          </a:p>
          <a:p>
            <a:pPr marL="0" marR="0" lvl="0" indent="0" algn="l" defTabSz="914400" rtl="0" eaLnBrk="1" fontAlgn="base" latinLnBrk="0" hangingPunct="1">
              <a:lnSpc>
                <a:spcPct val="100000"/>
              </a:lnSpc>
              <a:spcBef>
                <a:spcPct val="20000"/>
              </a:spcBef>
              <a:spcAft>
                <a:spcPct val="0"/>
              </a:spcAft>
              <a:buClr>
                <a:srgbClr val="FF0000"/>
              </a:buClr>
              <a:buSzTx/>
              <a:buFontTx/>
              <a:buNone/>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uit gemeenten, WSW en UWV </a:t>
            </a:r>
          </a:p>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nl-NL" sz="24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Subregionale</a:t>
            </a: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samenwerking</a:t>
            </a:r>
          </a:p>
        </p:txBody>
      </p:sp>
      <p:pic>
        <p:nvPicPr>
          <p:cNvPr id="4" name="Afbeelding 3" descr="https://huisstijl.uwv.nl/GetImage.aspx?ItemId=1232&amp;ContentId=4554&amp;f=Picture.jpg"/>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158971"/>
            <a:ext cx="2592710" cy="1359601"/>
          </a:xfrm>
          <a:prstGeom prst="rect">
            <a:avLst/>
          </a:prstGeom>
          <a:noFill/>
          <a:ln>
            <a:noFill/>
          </a:ln>
        </p:spPr>
      </p:pic>
    </p:spTree>
    <p:extLst>
      <p:ext uri="{BB962C8B-B14F-4D97-AF65-F5344CB8AC3E}">
        <p14:creationId xmlns:p14="http://schemas.microsoft.com/office/powerpoint/2010/main" val="408610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881807"/>
            <a:ext cx="7772400" cy="857250"/>
          </a:xfrm>
        </p:spPr>
        <p:txBody>
          <a:bodyPr/>
          <a:lstStyle/>
          <a:p>
            <a:r>
              <a:rPr lang="nl-NL" dirty="0" err="1">
                <a:solidFill>
                  <a:schemeClr val="bg1"/>
                </a:solidFill>
                <a:latin typeface="Arial" pitchFamily="34" charset="0"/>
                <a:cs typeface="Arial" pitchFamily="34" charset="0"/>
              </a:rPr>
              <a:t>WerkgeversServicepunt</a:t>
            </a:r>
            <a:endParaRPr lang="nl-NL" dirty="0">
              <a:solidFill>
                <a:schemeClr val="bg1"/>
              </a:solidFill>
              <a:latin typeface="Arial" pitchFamily="34" charset="0"/>
              <a:cs typeface="Arial" pitchFamily="34" charset="0"/>
            </a:endParaRPr>
          </a:p>
        </p:txBody>
      </p:sp>
      <p:sp>
        <p:nvSpPr>
          <p:cNvPr id="3" name="Tijdelijke aanduiding voor inhoud 2"/>
          <p:cNvSpPr>
            <a:spLocks noGrp="1"/>
          </p:cNvSpPr>
          <p:nvPr>
            <p:ph idx="1"/>
          </p:nvPr>
        </p:nvSpPr>
        <p:spPr>
          <a:xfrm>
            <a:off x="685800" y="2510898"/>
            <a:ext cx="8278688" cy="2754306"/>
          </a:xfrm>
        </p:spPr>
        <p:txBody>
          <a:bodyPr/>
          <a:lstStyle/>
          <a:p>
            <a:pPr>
              <a:buFont typeface="Arial" panose="020B0604020202020204" pitchFamily="34" charset="0"/>
              <a:buChar char="•"/>
            </a:pPr>
            <a:r>
              <a:rPr lang="nl-NL" sz="2400" dirty="0"/>
              <a:t>Partnerschap met werkgevers</a:t>
            </a:r>
          </a:p>
          <a:p>
            <a:pPr>
              <a:buFont typeface="Arial" panose="020B0604020202020204" pitchFamily="34" charset="0"/>
              <a:buChar char="•"/>
            </a:pPr>
            <a:r>
              <a:rPr lang="nl-NL" sz="2400" dirty="0"/>
              <a:t>Werkgevers geven en creëren werk</a:t>
            </a:r>
          </a:p>
          <a:p>
            <a:pPr>
              <a:buFont typeface="Arial" panose="020B0604020202020204" pitchFamily="34" charset="0"/>
              <a:buChar char="•"/>
            </a:pPr>
            <a:r>
              <a:rPr lang="nl-NL" sz="2400" dirty="0"/>
              <a:t>Samenwerken met </a:t>
            </a:r>
            <a:r>
              <a:rPr lang="nl-NL" sz="2400" dirty="0" err="1"/>
              <a:t>UZBranche</a:t>
            </a:r>
            <a:endParaRPr lang="nl-NL" sz="2400" dirty="0"/>
          </a:p>
          <a:p>
            <a:pPr>
              <a:buFont typeface="Arial" panose="020B0604020202020204" pitchFamily="34" charset="0"/>
              <a:buChar char="•"/>
            </a:pPr>
            <a:r>
              <a:rPr lang="nl-NL" sz="2400" dirty="0"/>
              <a:t>Samenwerken met ondernemersverenigingen</a:t>
            </a:r>
          </a:p>
          <a:p>
            <a:pPr>
              <a:buFont typeface="Arial" panose="020B0604020202020204" pitchFamily="34" charset="0"/>
              <a:buChar char="•"/>
            </a:pPr>
            <a:r>
              <a:rPr lang="nl-NL" sz="2400" dirty="0"/>
              <a:t>Werkgevers leiden op</a:t>
            </a:r>
          </a:p>
          <a:p>
            <a:pPr>
              <a:buFont typeface="Arial" panose="020B0604020202020204" pitchFamily="34" charset="0"/>
              <a:buChar char="•"/>
            </a:pPr>
            <a:r>
              <a:rPr lang="nl-NL" sz="2400" dirty="0"/>
              <a:t>Samenwerking met onderwijs </a:t>
            </a:r>
          </a:p>
          <a:p>
            <a:pPr marL="0" indent="0">
              <a:buNone/>
            </a:pPr>
            <a:endParaRPr lang="nl-NL" dirty="0"/>
          </a:p>
        </p:txBody>
      </p:sp>
    </p:spTree>
    <p:extLst>
      <p:ext uri="{BB962C8B-B14F-4D97-AF65-F5344CB8AC3E}">
        <p14:creationId xmlns:p14="http://schemas.microsoft.com/office/powerpoint/2010/main" val="25267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latin typeface="Arial" pitchFamily="34" charset="0"/>
                <a:cs typeface="Arial" pitchFamily="34" charset="0"/>
              </a:rPr>
              <a:t>Voorbeeld partners</a:t>
            </a:r>
          </a:p>
        </p:txBody>
      </p:sp>
      <p:sp>
        <p:nvSpPr>
          <p:cNvPr id="23" name="Tijdelijke aanduiding voor tekst 22"/>
          <p:cNvSpPr>
            <a:spLocks noGrp="1"/>
          </p:cNvSpPr>
          <p:nvPr>
            <p:ph type="body" idx="1"/>
          </p:nvPr>
        </p:nvSpPr>
        <p:spPr/>
        <p:txBody>
          <a:bodyPr/>
          <a:lstStyle/>
          <a:p>
            <a:r>
              <a:rPr lang="nl-NL" dirty="0"/>
              <a:t> </a:t>
            </a:r>
          </a:p>
        </p:txBody>
      </p:sp>
      <p:pic>
        <p:nvPicPr>
          <p:cNvPr id="4" name="Afbeelding 3" descr="Logo Connexx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8107" y="4507360"/>
            <a:ext cx="2273945" cy="388051"/>
          </a:xfrm>
          <a:prstGeom prst="rect">
            <a:avLst/>
          </a:prstGeom>
          <a:noFill/>
          <a:ln>
            <a:noFill/>
          </a:ln>
          <a:extLst/>
        </p:spPr>
      </p:pic>
      <p:pic>
        <p:nvPicPr>
          <p:cNvPr id="5" name="Afbeelding 4" descr="Logo DekaMarkt"/>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273798"/>
            <a:ext cx="1671836" cy="623795"/>
          </a:xfrm>
          <a:prstGeom prst="rect">
            <a:avLst/>
          </a:prstGeom>
          <a:noFill/>
          <a:ln>
            <a:noFill/>
          </a:ln>
        </p:spPr>
      </p:pic>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712896" y="2711501"/>
            <a:ext cx="1547242" cy="421409"/>
          </a:xfrm>
          <a:prstGeom prst="rect">
            <a:avLst/>
          </a:prstGeom>
        </p:spPr>
      </p:pic>
      <p:pic>
        <p:nvPicPr>
          <p:cNvPr id="7" name="Afbeelding 6" descr="Afbeeldingsresultaat voor logo strogof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220010" y="3412652"/>
            <a:ext cx="907554" cy="777813"/>
          </a:xfrm>
          <a:prstGeom prst="rect">
            <a:avLst/>
          </a:prstGeom>
          <a:noFill/>
          <a:ln>
            <a:noFill/>
          </a:ln>
        </p:spPr>
      </p:pic>
      <p:pic>
        <p:nvPicPr>
          <p:cNvPr id="8" name="Afbeelding 7" descr="Simon-Loos-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2262866"/>
            <a:ext cx="1908770" cy="302568"/>
          </a:xfrm>
          <a:prstGeom prst="rect">
            <a:avLst/>
          </a:prstGeom>
          <a:noFill/>
          <a:ln>
            <a:noFill/>
          </a:ln>
        </p:spPr>
      </p:pic>
      <p:pic>
        <p:nvPicPr>
          <p:cNvPr id="10" name="Afbeelding 9" descr="http://www.c-p-t.nl/_/rsrc/1369731174818/config/logo.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598734" y="3052381"/>
            <a:ext cx="1096516" cy="408086"/>
          </a:xfrm>
          <a:prstGeom prst="rect">
            <a:avLst/>
          </a:prstGeom>
          <a:noFill/>
          <a:ln>
            <a:noFill/>
          </a:ln>
        </p:spPr>
      </p:pic>
      <p:pic>
        <p:nvPicPr>
          <p:cNvPr id="11" name="Afbeelding 10" descr="http://www.agniniut.nl/slijkermanwb/weborder/img/logo.jp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4069549" y="3759760"/>
            <a:ext cx="991369" cy="572598"/>
          </a:xfrm>
          <a:prstGeom prst="rect">
            <a:avLst/>
          </a:prstGeom>
          <a:noFill/>
          <a:ln>
            <a:noFill/>
          </a:ln>
        </p:spPr>
      </p:pic>
      <p:pic>
        <p:nvPicPr>
          <p:cNvPr id="12" name="Afbeelding 11" descr="logo dunselman">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3889825" y="5103141"/>
            <a:ext cx="1157114" cy="493652"/>
          </a:xfrm>
          <a:prstGeom prst="rect">
            <a:avLst/>
          </a:prstGeom>
          <a:noFill/>
          <a:ln>
            <a:noFill/>
          </a:ln>
        </p:spPr>
      </p:pic>
      <p:pic>
        <p:nvPicPr>
          <p:cNvPr id="13" name="Afbeelding 12" descr="logo"/>
          <p:cNvPicPr/>
          <p:nvPr/>
        </p:nvPicPr>
        <p:blipFill>
          <a:blip r:embed="rId14">
            <a:extLst>
              <a:ext uri="{28A0092B-C50C-407E-A947-70E740481C1C}">
                <a14:useLocalDpi xmlns:a14="http://schemas.microsoft.com/office/drawing/2010/main" val="0"/>
              </a:ext>
            </a:extLst>
          </a:blip>
          <a:srcRect/>
          <a:stretch>
            <a:fillRect/>
          </a:stretch>
        </p:blipFill>
        <p:spPr bwMode="auto">
          <a:xfrm>
            <a:off x="585348" y="3388802"/>
            <a:ext cx="1348568" cy="395649"/>
          </a:xfrm>
          <a:prstGeom prst="rect">
            <a:avLst/>
          </a:prstGeom>
          <a:noFill/>
          <a:ln>
            <a:noFill/>
          </a:ln>
        </p:spPr>
      </p:pic>
      <p:pic>
        <p:nvPicPr>
          <p:cNvPr id="14" name="Afbeelding 13" descr="Afbeeldingsresultaat voor logo quality contacts">
            <a:hlinkClick r:id="rId15"/>
          </p:cNvPr>
          <p:cNvPicPr/>
          <p:nvPr/>
        </p:nvPicPr>
        <p:blipFill>
          <a:blip r:embed="rId16">
            <a:extLst>
              <a:ext uri="{28A0092B-C50C-407E-A947-70E740481C1C}">
                <a14:useLocalDpi xmlns:a14="http://schemas.microsoft.com/office/drawing/2010/main" val="0"/>
              </a:ext>
            </a:extLst>
          </a:blip>
          <a:srcRect/>
          <a:stretch>
            <a:fillRect/>
          </a:stretch>
        </p:blipFill>
        <p:spPr bwMode="auto">
          <a:xfrm>
            <a:off x="3638716" y="3062293"/>
            <a:ext cx="1038225" cy="257175"/>
          </a:xfrm>
          <a:prstGeom prst="rect">
            <a:avLst/>
          </a:prstGeom>
          <a:noFill/>
          <a:ln>
            <a:noFill/>
          </a:ln>
        </p:spPr>
      </p:pic>
      <p:pic>
        <p:nvPicPr>
          <p:cNvPr id="15" name="Afbeelding 14" descr="Derako International | Solid wood ceiling, wall and façade system">
            <a:hlinkClick r:id="rId17"/>
          </p:cNvPr>
          <p:cNvPicPr/>
          <p:nvPr/>
        </p:nvPicPr>
        <p:blipFill>
          <a:blip r:embed="rId18">
            <a:extLst>
              <a:ext uri="{28A0092B-C50C-407E-A947-70E740481C1C}">
                <a14:useLocalDpi xmlns:a14="http://schemas.microsoft.com/office/drawing/2010/main" val="0"/>
              </a:ext>
            </a:extLst>
          </a:blip>
          <a:srcRect/>
          <a:stretch>
            <a:fillRect/>
          </a:stretch>
        </p:blipFill>
        <p:spPr bwMode="auto">
          <a:xfrm>
            <a:off x="486392" y="4296234"/>
            <a:ext cx="2000250" cy="378619"/>
          </a:xfrm>
          <a:prstGeom prst="rect">
            <a:avLst/>
          </a:prstGeom>
          <a:noFill/>
          <a:ln>
            <a:noFill/>
          </a:ln>
        </p:spPr>
      </p:pic>
      <p:pic>
        <p:nvPicPr>
          <p:cNvPr id="16" name="Afbeelding 15" descr="Afbeeldingsresultaat voor logo omring">
            <a:hlinkClick r:id="rId19"/>
          </p:cNvPr>
          <p:cNvPicPr/>
          <p:nvPr/>
        </p:nvPicPr>
        <p:blipFill>
          <a:blip r:embed="rId20">
            <a:extLst>
              <a:ext uri="{28A0092B-C50C-407E-A947-70E740481C1C}">
                <a14:useLocalDpi xmlns:a14="http://schemas.microsoft.com/office/drawing/2010/main" val="0"/>
              </a:ext>
            </a:extLst>
          </a:blip>
          <a:srcRect/>
          <a:stretch>
            <a:fillRect/>
          </a:stretch>
        </p:blipFill>
        <p:spPr bwMode="auto">
          <a:xfrm>
            <a:off x="7524328" y="1675770"/>
            <a:ext cx="952500" cy="621506"/>
          </a:xfrm>
          <a:prstGeom prst="rect">
            <a:avLst/>
          </a:prstGeom>
          <a:noFill/>
          <a:ln>
            <a:noFill/>
          </a:ln>
        </p:spPr>
      </p:pic>
      <p:pic>
        <p:nvPicPr>
          <p:cNvPr id="17" name="Afbeelding 16" descr="http://www.agf.nl/nieuws/2014/0103/zti.gif"/>
          <p:cNvPicPr/>
          <p:nvPr/>
        </p:nvPicPr>
        <p:blipFill>
          <a:blip r:embed="rId21">
            <a:extLst>
              <a:ext uri="{28A0092B-C50C-407E-A947-70E740481C1C}">
                <a14:useLocalDpi xmlns:a14="http://schemas.microsoft.com/office/drawing/2010/main" val="0"/>
              </a:ext>
            </a:extLst>
          </a:blip>
          <a:srcRect/>
          <a:stretch>
            <a:fillRect/>
          </a:stretch>
        </p:blipFill>
        <p:spPr bwMode="auto">
          <a:xfrm>
            <a:off x="2468590" y="5057931"/>
            <a:ext cx="874977" cy="614363"/>
          </a:xfrm>
          <a:prstGeom prst="rect">
            <a:avLst/>
          </a:prstGeom>
          <a:noFill/>
          <a:ln>
            <a:noFill/>
          </a:ln>
        </p:spPr>
      </p:pic>
      <p:pic>
        <p:nvPicPr>
          <p:cNvPr id="18" name="Afbeelding 17" descr="http://aficom.nl/friksbeheer/wp-content/themes/aficom/images/logo.png">
            <a:hlinkClick r:id="rId22" tooltip="&quot;Aficom – Accountants en adviseurs&quo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35398" y="2789510"/>
            <a:ext cx="1255173" cy="326412"/>
          </a:xfrm>
          <a:prstGeom prst="rect">
            <a:avLst/>
          </a:prstGeom>
          <a:noFill/>
          <a:ln>
            <a:noFill/>
          </a:ln>
        </p:spPr>
      </p:pic>
      <p:pic>
        <p:nvPicPr>
          <p:cNvPr id="19" name="Afbeelding 18" descr="Over ons - Quickwins | Business Development, Software ontwikkeling in Heerhugowaard, Noord HollandQuickwins | Business Development, Software ontwikkeling in Heerhugowaard, Noord Holland">
            <a:hlinkClick r:id="rId24"/>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990928" y="4306502"/>
            <a:ext cx="2019300" cy="294323"/>
          </a:xfrm>
          <a:prstGeom prst="rect">
            <a:avLst/>
          </a:prstGeom>
          <a:noFill/>
          <a:ln>
            <a:noFill/>
          </a:ln>
        </p:spPr>
      </p:pic>
      <p:pic>
        <p:nvPicPr>
          <p:cNvPr id="20" name="Afbeelding 19" descr="Afbeeldingsresultaat voor logo albert heijn">
            <a:hlinkClick r:id="rId26"/>
          </p:cNvPr>
          <p:cNvPicPr/>
          <p:nvPr/>
        </p:nvPicPr>
        <p:blipFill>
          <a:blip r:embed="rId27">
            <a:extLst>
              <a:ext uri="{28A0092B-C50C-407E-A947-70E740481C1C}">
                <a14:useLocalDpi xmlns:a14="http://schemas.microsoft.com/office/drawing/2010/main" val="0"/>
              </a:ext>
            </a:extLst>
          </a:blip>
          <a:srcRect/>
          <a:stretch>
            <a:fillRect/>
          </a:stretch>
        </p:blipFill>
        <p:spPr bwMode="auto">
          <a:xfrm>
            <a:off x="683175" y="5032070"/>
            <a:ext cx="809625" cy="635794"/>
          </a:xfrm>
          <a:prstGeom prst="rect">
            <a:avLst/>
          </a:prstGeom>
          <a:noFill/>
          <a:ln>
            <a:noFill/>
          </a:ln>
        </p:spPr>
      </p:pic>
      <p:pic>
        <p:nvPicPr>
          <p:cNvPr id="21" name="Afbeelding 20" descr="http://seminars.amccentre.nl/Photos/DMO%20logo%202010%20klein.png"/>
          <p:cNvPicPr/>
          <p:nvPr/>
        </p:nvPicPr>
        <p:blipFill>
          <a:blip r:embed="rId28">
            <a:extLst>
              <a:ext uri="{28A0092B-C50C-407E-A947-70E740481C1C}">
                <a14:useLocalDpi xmlns:a14="http://schemas.microsoft.com/office/drawing/2010/main" val="0"/>
              </a:ext>
            </a:extLst>
          </a:blip>
          <a:srcRect/>
          <a:stretch>
            <a:fillRect/>
          </a:stretch>
        </p:blipFill>
        <p:spPr bwMode="auto">
          <a:xfrm>
            <a:off x="2893877" y="2256496"/>
            <a:ext cx="1372369" cy="533014"/>
          </a:xfrm>
          <a:prstGeom prst="rect">
            <a:avLst/>
          </a:prstGeom>
          <a:noFill/>
          <a:ln>
            <a:noFill/>
          </a:ln>
        </p:spPr>
      </p:pic>
      <p:pic>
        <p:nvPicPr>
          <p:cNvPr id="3" name="Afbeelding 2"/>
          <p:cNvPicPr>
            <a:picLocks noChangeAspect="1"/>
          </p:cNvPicPr>
          <p:nvPr/>
        </p:nvPicPr>
        <p:blipFill>
          <a:blip r:embed="rId29"/>
          <a:stretch>
            <a:fillRect/>
          </a:stretch>
        </p:blipFill>
        <p:spPr>
          <a:xfrm>
            <a:off x="2892205" y="4334083"/>
            <a:ext cx="887024" cy="615989"/>
          </a:xfrm>
          <a:prstGeom prst="rect">
            <a:avLst/>
          </a:prstGeom>
        </p:spPr>
      </p:pic>
      <p:pic>
        <p:nvPicPr>
          <p:cNvPr id="22" name="Afbeelding 21"/>
          <p:cNvPicPr>
            <a:picLocks noChangeAspect="1"/>
          </p:cNvPicPr>
          <p:nvPr/>
        </p:nvPicPr>
        <p:blipFill>
          <a:blip r:embed="rId30"/>
          <a:stretch>
            <a:fillRect/>
          </a:stretch>
        </p:blipFill>
        <p:spPr>
          <a:xfrm>
            <a:off x="5341525" y="3481167"/>
            <a:ext cx="1416447" cy="1026192"/>
          </a:xfrm>
          <a:prstGeom prst="rect">
            <a:avLst/>
          </a:prstGeom>
        </p:spPr>
      </p:pic>
      <p:pic>
        <p:nvPicPr>
          <p:cNvPr id="24" name="Afbeelding 2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27584" y="1739023"/>
            <a:ext cx="1434164" cy="633403"/>
          </a:xfrm>
          <a:prstGeom prst="rect">
            <a:avLst/>
          </a:prstGeom>
        </p:spPr>
      </p:pic>
      <p:pic>
        <p:nvPicPr>
          <p:cNvPr id="25" name="Afbeelding 2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017209" y="1346992"/>
            <a:ext cx="1256662" cy="622403"/>
          </a:xfrm>
          <a:prstGeom prst="rect">
            <a:avLst/>
          </a:prstGeom>
        </p:spPr>
      </p:pic>
      <p:pic>
        <p:nvPicPr>
          <p:cNvPr id="26" name="Afbeelding 25"/>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341526" y="1346991"/>
            <a:ext cx="1102682" cy="626524"/>
          </a:xfrm>
          <a:prstGeom prst="rect">
            <a:avLst/>
          </a:prstGeom>
        </p:spPr>
      </p:pic>
      <p:pic>
        <p:nvPicPr>
          <p:cNvPr id="27" name="Tijdelijke aanduiding voor inhoud 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bwMode="auto">
          <a:xfrm>
            <a:off x="500795" y="461259"/>
            <a:ext cx="1086918" cy="108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p:cNvPicPr>
            <a:picLocks noChangeAspect="1"/>
          </p:cNvPicPr>
          <p:nvPr/>
        </p:nvPicPr>
        <p:blipFill>
          <a:blip r:embed="rId35"/>
          <a:stretch>
            <a:fillRect/>
          </a:stretch>
        </p:blipFill>
        <p:spPr>
          <a:xfrm>
            <a:off x="2260138" y="552613"/>
            <a:ext cx="1103665" cy="735777"/>
          </a:xfrm>
          <a:prstGeom prst="rect">
            <a:avLst/>
          </a:prstGeom>
        </p:spPr>
      </p:pic>
      <p:pic>
        <p:nvPicPr>
          <p:cNvPr id="28" name="Afbeelding 2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876257" y="467697"/>
            <a:ext cx="1296144" cy="972108"/>
          </a:xfrm>
          <a:prstGeom prst="rect">
            <a:avLst/>
          </a:prstGeom>
        </p:spPr>
      </p:pic>
      <p:pic>
        <p:nvPicPr>
          <p:cNvPr id="29" name="Afbeelding 28"/>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638716" y="467697"/>
            <a:ext cx="2733484" cy="459144"/>
          </a:xfrm>
          <a:prstGeom prst="rect">
            <a:avLst/>
          </a:prstGeom>
        </p:spPr>
      </p:pic>
      <p:pic>
        <p:nvPicPr>
          <p:cNvPr id="30" name="Afbeelding 29"/>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72736" y="1227142"/>
            <a:ext cx="1209675" cy="466725"/>
          </a:xfrm>
          <a:prstGeom prst="rect">
            <a:avLst/>
          </a:prstGeom>
        </p:spPr>
      </p:pic>
    </p:spTree>
    <p:extLst>
      <p:ext uri="{BB962C8B-B14F-4D97-AF65-F5344CB8AC3E}">
        <p14:creationId xmlns:p14="http://schemas.microsoft.com/office/powerpoint/2010/main" val="192238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0"/>
          <p:cNvSpPr txBox="1">
            <a:spLocks noChangeArrowheads="1"/>
          </p:cNvSpPr>
          <p:nvPr/>
        </p:nvSpPr>
        <p:spPr bwMode="auto">
          <a:xfrm>
            <a:off x="468313" y="4562475"/>
            <a:ext cx="1871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Geneva" pitchFamily="-16" charset="-128"/>
              </a:defRPr>
            </a:lvl1pPr>
            <a:lvl2pPr marL="742950" indent="-285750">
              <a:defRPr sz="2400">
                <a:solidFill>
                  <a:schemeClr val="tx1"/>
                </a:solidFill>
                <a:latin typeface="Arial" charset="0"/>
                <a:ea typeface="Geneva" pitchFamily="-16" charset="-128"/>
              </a:defRPr>
            </a:lvl2pPr>
            <a:lvl3pPr marL="1143000" indent="-228600">
              <a:defRPr sz="2400">
                <a:solidFill>
                  <a:schemeClr val="tx1"/>
                </a:solidFill>
                <a:latin typeface="Arial" charset="0"/>
                <a:ea typeface="Geneva" pitchFamily="-16" charset="-128"/>
              </a:defRPr>
            </a:lvl3pPr>
            <a:lvl4pPr marL="1600200" indent="-228600">
              <a:defRPr sz="2400">
                <a:solidFill>
                  <a:schemeClr val="tx1"/>
                </a:solidFill>
                <a:latin typeface="Arial" charset="0"/>
                <a:ea typeface="Geneva" pitchFamily="-16" charset="-128"/>
              </a:defRPr>
            </a:lvl4pPr>
            <a:lvl5pPr marL="2057400" indent="-228600">
              <a:defRPr sz="2400">
                <a:solidFill>
                  <a:schemeClr val="tx1"/>
                </a:solidFill>
                <a:latin typeface="Arial" charset="0"/>
                <a:ea typeface="Geneva" pitchFamily="-16" charset="-128"/>
              </a:defRPr>
            </a:lvl5pPr>
            <a:lvl6pPr marL="25146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6pPr>
            <a:lvl7pPr marL="29718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7pPr>
            <a:lvl8pPr marL="34290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8pPr>
            <a:lvl9pPr marL="38862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9p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nl-NL" altLang="nl-NL" sz="16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Werving &amp; selectie</a:t>
            </a:r>
          </a:p>
        </p:txBody>
      </p:sp>
      <p:grpSp>
        <p:nvGrpSpPr>
          <p:cNvPr id="13315" name="Group 31"/>
          <p:cNvGrpSpPr>
            <a:grpSpLocks/>
          </p:cNvGrpSpPr>
          <p:nvPr/>
        </p:nvGrpSpPr>
        <p:grpSpPr bwMode="auto">
          <a:xfrm>
            <a:off x="541340" y="3160335"/>
            <a:ext cx="8207375" cy="1740694"/>
            <a:chOff x="295" y="1933"/>
            <a:chExt cx="5170" cy="1462"/>
          </a:xfrm>
        </p:grpSpPr>
        <p:pic>
          <p:nvPicPr>
            <p:cNvPr id="13322" name="Picture 14" descr="WSP-icoon-R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 y="2069"/>
              <a:ext cx="104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6" descr="WSP-icoon-Werving-en-select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 y="1978"/>
              <a:ext cx="1089"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8" descr="WSP-icoon-Advise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 y="2023"/>
              <a:ext cx="1089"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5" name="Group 30"/>
            <p:cNvGrpSpPr>
              <a:grpSpLocks/>
            </p:cNvGrpSpPr>
            <p:nvPr/>
          </p:nvGrpSpPr>
          <p:grpSpPr bwMode="auto">
            <a:xfrm>
              <a:off x="1611" y="1933"/>
              <a:ext cx="1224" cy="1462"/>
              <a:chOff x="1611" y="1933"/>
              <a:chExt cx="1224" cy="1462"/>
            </a:xfrm>
          </p:grpSpPr>
          <p:pic>
            <p:nvPicPr>
              <p:cNvPr id="13326" name="Picture 15" descr="WSP-icoon-Arbeidsmarkt-informat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 y="1933"/>
                <a:ext cx="1224"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21"/>
              <p:cNvSpPr txBox="1">
                <a:spLocks noChangeArrowheads="1"/>
              </p:cNvSpPr>
              <p:nvPr/>
            </p:nvSpPr>
            <p:spPr bwMode="auto">
              <a:xfrm>
                <a:off x="1773" y="3111"/>
                <a:ext cx="8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Geneva" pitchFamily="-16" charset="-128"/>
                  </a:defRPr>
                </a:lvl1pPr>
                <a:lvl2pPr marL="742950" indent="-285750">
                  <a:defRPr sz="2400">
                    <a:solidFill>
                      <a:schemeClr val="tx1"/>
                    </a:solidFill>
                    <a:latin typeface="Arial" charset="0"/>
                    <a:ea typeface="Geneva" pitchFamily="-16" charset="-128"/>
                  </a:defRPr>
                </a:lvl2pPr>
                <a:lvl3pPr marL="1143000" indent="-228600">
                  <a:defRPr sz="2400">
                    <a:solidFill>
                      <a:schemeClr val="tx1"/>
                    </a:solidFill>
                    <a:latin typeface="Arial" charset="0"/>
                    <a:ea typeface="Geneva" pitchFamily="-16" charset="-128"/>
                  </a:defRPr>
                </a:lvl3pPr>
                <a:lvl4pPr marL="1600200" indent="-228600">
                  <a:defRPr sz="2400">
                    <a:solidFill>
                      <a:schemeClr val="tx1"/>
                    </a:solidFill>
                    <a:latin typeface="Arial" charset="0"/>
                    <a:ea typeface="Geneva" pitchFamily="-16" charset="-128"/>
                  </a:defRPr>
                </a:lvl4pPr>
                <a:lvl5pPr marL="2057400" indent="-228600">
                  <a:defRPr sz="2400">
                    <a:solidFill>
                      <a:schemeClr val="tx1"/>
                    </a:solidFill>
                    <a:latin typeface="Arial" charset="0"/>
                    <a:ea typeface="Geneva" pitchFamily="-16" charset="-128"/>
                  </a:defRPr>
                </a:lvl5pPr>
                <a:lvl6pPr marL="25146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6pPr>
                <a:lvl7pPr marL="29718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7pPr>
                <a:lvl8pPr marL="34290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8pPr>
                <a:lvl9pPr marL="38862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9p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nl-NL" altLang="nl-NL" sz="1400" b="0" i="0" u="none" strike="noStrike" kern="0" cap="none" spc="0" normalizeH="0" baseline="0" noProof="0" dirty="0">
                    <a:ln>
                      <a:noFill/>
                    </a:ln>
                    <a:solidFill>
                      <a:srgbClr val="5F5F5F"/>
                    </a:solidFill>
                    <a:effectLst/>
                    <a:uLnTx/>
                    <a:uFillTx/>
                    <a:latin typeface="Arial" pitchFamily="34" charset="0"/>
                    <a:ea typeface="Geneva" pitchFamily="-16" charset="-128"/>
                    <a:cs typeface="Arial" pitchFamily="34" charset="0"/>
                  </a:rPr>
                  <a:t> </a:t>
                </a:r>
                <a:r>
                  <a:rPr kumimoji="0" lang="nl-NL" altLang="nl-NL" sz="16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HR advies</a:t>
                </a:r>
              </a:p>
            </p:txBody>
          </p:sp>
        </p:grpSp>
      </p:grpSp>
      <p:sp>
        <p:nvSpPr>
          <p:cNvPr id="13316" name="Text Box 22"/>
          <p:cNvSpPr txBox="1">
            <a:spLocks noChangeArrowheads="1"/>
          </p:cNvSpPr>
          <p:nvPr/>
        </p:nvSpPr>
        <p:spPr bwMode="auto">
          <a:xfrm>
            <a:off x="4500565" y="4562475"/>
            <a:ext cx="237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Geneva" pitchFamily="-16" charset="-128"/>
              </a:defRPr>
            </a:lvl1pPr>
            <a:lvl2pPr marL="742950" indent="-285750">
              <a:defRPr sz="2400">
                <a:solidFill>
                  <a:schemeClr val="tx1"/>
                </a:solidFill>
                <a:latin typeface="Arial" charset="0"/>
                <a:ea typeface="Geneva" pitchFamily="-16" charset="-128"/>
              </a:defRPr>
            </a:lvl2pPr>
            <a:lvl3pPr marL="1143000" indent="-228600">
              <a:defRPr sz="2400">
                <a:solidFill>
                  <a:schemeClr val="tx1"/>
                </a:solidFill>
                <a:latin typeface="Arial" charset="0"/>
                <a:ea typeface="Geneva" pitchFamily="-16" charset="-128"/>
              </a:defRPr>
            </a:lvl3pPr>
            <a:lvl4pPr marL="1600200" indent="-228600">
              <a:defRPr sz="2400">
                <a:solidFill>
                  <a:schemeClr val="tx1"/>
                </a:solidFill>
                <a:latin typeface="Arial" charset="0"/>
                <a:ea typeface="Geneva" pitchFamily="-16" charset="-128"/>
              </a:defRPr>
            </a:lvl4pPr>
            <a:lvl5pPr marL="2057400" indent="-228600">
              <a:defRPr sz="2400">
                <a:solidFill>
                  <a:schemeClr val="tx1"/>
                </a:solidFill>
                <a:latin typeface="Arial" charset="0"/>
                <a:ea typeface="Geneva" pitchFamily="-16" charset="-128"/>
              </a:defRPr>
            </a:lvl5pPr>
            <a:lvl6pPr marL="25146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6pPr>
            <a:lvl7pPr marL="29718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7pPr>
            <a:lvl8pPr marL="34290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8pPr>
            <a:lvl9pPr marL="38862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9p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nl-NL" altLang="nl-NL" sz="16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Subsidies &amp; regelingen</a:t>
            </a:r>
          </a:p>
        </p:txBody>
      </p:sp>
      <p:sp>
        <p:nvSpPr>
          <p:cNvPr id="13317" name="Text Box 23"/>
          <p:cNvSpPr txBox="1">
            <a:spLocks noChangeArrowheads="1"/>
          </p:cNvSpPr>
          <p:nvPr/>
        </p:nvSpPr>
        <p:spPr bwMode="auto">
          <a:xfrm>
            <a:off x="6877052" y="4562475"/>
            <a:ext cx="1871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Geneva" pitchFamily="-16" charset="-128"/>
              </a:defRPr>
            </a:lvl1pPr>
            <a:lvl2pPr marL="742950" indent="-285750">
              <a:defRPr sz="2400">
                <a:solidFill>
                  <a:schemeClr val="tx1"/>
                </a:solidFill>
                <a:latin typeface="Arial" charset="0"/>
                <a:ea typeface="Geneva" pitchFamily="-16" charset="-128"/>
              </a:defRPr>
            </a:lvl2pPr>
            <a:lvl3pPr marL="1143000" indent="-228600">
              <a:defRPr sz="2400">
                <a:solidFill>
                  <a:schemeClr val="tx1"/>
                </a:solidFill>
                <a:latin typeface="Arial" charset="0"/>
                <a:ea typeface="Geneva" pitchFamily="-16" charset="-128"/>
              </a:defRPr>
            </a:lvl3pPr>
            <a:lvl4pPr marL="1600200" indent="-228600">
              <a:defRPr sz="2400">
                <a:solidFill>
                  <a:schemeClr val="tx1"/>
                </a:solidFill>
                <a:latin typeface="Arial" charset="0"/>
                <a:ea typeface="Geneva" pitchFamily="-16" charset="-128"/>
              </a:defRPr>
            </a:lvl4pPr>
            <a:lvl5pPr marL="2057400" indent="-228600">
              <a:defRPr sz="2400">
                <a:solidFill>
                  <a:schemeClr val="tx1"/>
                </a:solidFill>
                <a:latin typeface="Arial" charset="0"/>
                <a:ea typeface="Geneva" pitchFamily="-16" charset="-128"/>
              </a:defRPr>
            </a:lvl5pPr>
            <a:lvl6pPr marL="25146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6pPr>
            <a:lvl7pPr marL="29718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7pPr>
            <a:lvl8pPr marL="34290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8pPr>
            <a:lvl9pPr marL="38862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9pPr>
          </a:lstStyle>
          <a:p>
            <a:pPr marL="342900" marR="0" lvl="0" indent="-342900" defTabSz="914400" eaLnBrk="1" fontAlgn="auto" latinLnBrk="0" hangingPunct="1">
              <a:lnSpc>
                <a:spcPct val="100000"/>
              </a:lnSpc>
              <a:spcBef>
                <a:spcPct val="50000"/>
              </a:spcBef>
              <a:spcAft>
                <a:spcPts val="0"/>
              </a:spcAft>
              <a:buClrTx/>
              <a:buSzTx/>
              <a:buFontTx/>
              <a:buNone/>
              <a:tabLst/>
              <a:defRPr/>
            </a:pPr>
            <a:r>
              <a:rPr kumimoji="0" lang="nl-NL" altLang="nl-NL" sz="16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Werkgevers Scan</a:t>
            </a:r>
          </a:p>
        </p:txBody>
      </p:sp>
      <p:sp>
        <p:nvSpPr>
          <p:cNvPr id="13319" name="Rectangle 29"/>
          <p:cNvSpPr>
            <a:spLocks noGrp="1" noChangeArrowheads="1"/>
          </p:cNvSpPr>
          <p:nvPr>
            <p:ph type="title"/>
          </p:nvPr>
        </p:nvSpPr>
        <p:spPr>
          <a:xfrm>
            <a:off x="223839" y="1124744"/>
            <a:ext cx="7772400" cy="540544"/>
          </a:xfrm>
        </p:spPr>
        <p:txBody>
          <a:bodyPr/>
          <a:lstStyle/>
          <a:p>
            <a:pPr algn="l" eaLnBrk="1" hangingPunct="1"/>
            <a:r>
              <a:rPr lang="nl-NL" altLang="nl-NL" dirty="0" err="1">
                <a:solidFill>
                  <a:schemeClr val="bg1"/>
                </a:solidFill>
                <a:latin typeface="Arial" pitchFamily="34" charset="0"/>
                <a:cs typeface="Arial" pitchFamily="34" charset="0"/>
              </a:rPr>
              <a:t>WerkgeversServicepunt</a:t>
            </a:r>
            <a:endParaRPr lang="nl-NL" altLang="nl-NL" dirty="0">
              <a:latin typeface="Arial" pitchFamily="34" charset="0"/>
              <a:cs typeface="Arial" pitchFamily="34" charset="0"/>
            </a:endParaRPr>
          </a:p>
        </p:txBody>
      </p:sp>
    </p:spTree>
    <p:extLst>
      <p:ext uri="{BB962C8B-B14F-4D97-AF65-F5344CB8AC3E}">
        <p14:creationId xmlns:p14="http://schemas.microsoft.com/office/powerpoint/2010/main" val="112418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107504" y="1160748"/>
            <a:ext cx="8208962" cy="540544"/>
          </a:xfrm>
          <a:noFill/>
        </p:spPr>
        <p:txBody>
          <a:bodyPr/>
          <a:lstStyle/>
          <a:p>
            <a:pPr algn="l" eaLnBrk="1" hangingPunct="1"/>
            <a:r>
              <a:rPr lang="nl-NL" altLang="nl-NL" dirty="0" err="1">
                <a:solidFill>
                  <a:schemeClr val="bg1"/>
                </a:solidFill>
                <a:latin typeface="Arial" charset="0"/>
              </a:rPr>
              <a:t>WerkgeversServicepunt</a:t>
            </a:r>
            <a:endParaRPr lang="nl-NL" altLang="nl-NL" dirty="0">
              <a:solidFill>
                <a:schemeClr val="bg1"/>
              </a:solidFill>
              <a:latin typeface="Arial" charset="0"/>
            </a:endParaRPr>
          </a:p>
        </p:txBody>
      </p:sp>
      <p:sp>
        <p:nvSpPr>
          <p:cNvPr id="5126" name="Text Box 6"/>
          <p:cNvSpPr txBox="1">
            <a:spLocks noChangeArrowheads="1"/>
          </p:cNvSpPr>
          <p:nvPr/>
        </p:nvSpPr>
        <p:spPr bwMode="auto">
          <a:xfrm>
            <a:off x="395536" y="1655514"/>
            <a:ext cx="8461027"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457200" indent="-457200">
              <a:defRPr sz="2400">
                <a:solidFill>
                  <a:schemeClr val="tx1"/>
                </a:solidFill>
                <a:latin typeface="Arial" charset="0"/>
                <a:ea typeface="Geneva" pitchFamily="-16" charset="-128"/>
              </a:defRPr>
            </a:lvl1pPr>
            <a:lvl2pPr marL="742950" indent="-285750">
              <a:defRPr sz="2400">
                <a:solidFill>
                  <a:schemeClr val="tx1"/>
                </a:solidFill>
                <a:latin typeface="Arial" charset="0"/>
                <a:ea typeface="Geneva" pitchFamily="-16" charset="-128"/>
              </a:defRPr>
            </a:lvl2pPr>
            <a:lvl3pPr marL="1143000" indent="-228600">
              <a:defRPr sz="2400">
                <a:solidFill>
                  <a:schemeClr val="tx1"/>
                </a:solidFill>
                <a:latin typeface="Arial" charset="0"/>
                <a:ea typeface="Geneva" pitchFamily="-16" charset="-128"/>
              </a:defRPr>
            </a:lvl3pPr>
            <a:lvl4pPr marL="1600200" indent="-228600">
              <a:defRPr sz="2400">
                <a:solidFill>
                  <a:schemeClr val="tx1"/>
                </a:solidFill>
                <a:latin typeface="Arial" charset="0"/>
                <a:ea typeface="Geneva" pitchFamily="-16" charset="-128"/>
              </a:defRPr>
            </a:lvl4pPr>
            <a:lvl5pPr marL="2057400" indent="-228600">
              <a:defRPr sz="2400">
                <a:solidFill>
                  <a:schemeClr val="tx1"/>
                </a:solidFill>
                <a:latin typeface="Arial" charset="0"/>
                <a:ea typeface="Geneva" pitchFamily="-16" charset="-128"/>
              </a:defRPr>
            </a:lvl5pPr>
            <a:lvl6pPr marL="25146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6pPr>
            <a:lvl7pPr marL="29718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7pPr>
            <a:lvl8pPr marL="34290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8pPr>
            <a:lvl9pPr marL="38862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9pPr>
          </a:lstStyle>
          <a:p>
            <a:pPr marL="0" marR="0" lvl="0" indent="0"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Waar richt het WSP zich op?</a:t>
            </a:r>
          </a:p>
          <a:p>
            <a:pPr marL="0" marR="0" lvl="0" indent="0"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Alle werkgevers die advies en ondersteuning vragen</a:t>
            </a:r>
          </a:p>
          <a:p>
            <a:pPr marL="0" marR="0" lvl="0" indent="0"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Die werkgevers die advies en ondersteuning willen</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Verbinden van werkgevers en kandidaten</a:t>
            </a:r>
          </a:p>
          <a:p>
            <a:pPr marL="0" marR="0" lvl="0" indent="0"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Branches: </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16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t>
            </a:r>
            <a:r>
              <a:rPr kumimoji="0" lang="nl-NL" altLang="nl-NL" sz="1800" b="0" i="0" u="none" strike="noStrike" kern="0" cap="none" spc="0" normalizeH="0" baseline="0" noProof="0" dirty="0" smtClean="0">
                <a:ln>
                  <a:noFill/>
                </a:ln>
                <a:solidFill>
                  <a:schemeClr val="tx1"/>
                </a:solidFill>
                <a:effectLst/>
                <a:uLnTx/>
                <a:uFillTx/>
                <a:latin typeface="Arial" pitchFamily="34" charset="0"/>
                <a:ea typeface="Geneva" pitchFamily="-16" charset="-128"/>
                <a:cs typeface="Arial" pitchFamily="34" charset="0"/>
              </a:rPr>
              <a:t>Techniek</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lang="nl-NL" altLang="nl-NL" sz="1600" kern="0" dirty="0">
                <a:latin typeface="Arial" pitchFamily="34" charset="0"/>
                <a:cs typeface="Arial" pitchFamily="34" charset="0"/>
              </a:rPr>
              <a:t>	</a:t>
            </a:r>
            <a:r>
              <a:rPr kumimoji="0" lang="nl-NL" altLang="nl-NL" sz="1800" b="0" i="0" u="none" strike="noStrike" kern="0" cap="none" spc="0" normalizeH="0" baseline="0" noProof="0" dirty="0" smtClean="0">
                <a:ln>
                  <a:noFill/>
                </a:ln>
                <a:solidFill>
                  <a:schemeClr val="tx1"/>
                </a:solidFill>
                <a:effectLst/>
                <a:uLnTx/>
                <a:uFillTx/>
                <a:latin typeface="Arial" pitchFamily="34" charset="0"/>
                <a:ea typeface="Geneva" pitchFamily="-16" charset="-128"/>
                <a:cs typeface="Arial" pitchFamily="34" charset="0"/>
              </a:rPr>
              <a:t>Maritiem </a:t>
            </a:r>
            <a:r>
              <a:rPr kumimoji="0" lang="nl-NL" altLang="nl-NL" sz="18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&amp; Offshore		</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18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Energie en </a:t>
            </a:r>
            <a:r>
              <a:rPr kumimoji="0" lang="nl-NL" altLang="nl-NL" sz="1800" b="0" i="0" u="none" strike="noStrike" kern="0" cap="none" spc="0" normalizeH="0" baseline="0" noProof="0" dirty="0" smtClean="0">
                <a:ln>
                  <a:noFill/>
                </a:ln>
                <a:solidFill>
                  <a:schemeClr val="tx1"/>
                </a:solidFill>
                <a:effectLst/>
                <a:uLnTx/>
                <a:uFillTx/>
                <a:latin typeface="Arial" pitchFamily="34" charset="0"/>
                <a:ea typeface="Geneva" pitchFamily="-16" charset="-128"/>
                <a:cs typeface="Arial" pitchFamily="34" charset="0"/>
              </a:rPr>
              <a:t>duurzaamheid</a:t>
            </a:r>
            <a:endParaRPr kumimoji="0" lang="nl-NL" altLang="nl-NL" sz="18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18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Toerisme en recreatie</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1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Zorg &amp; Welzijn</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endParaRPr kumimoji="0" lang="nl-NL" altLang="nl-NL" sz="16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342900" marR="0" lvl="0" indent="-342900" defTabSz="914400" eaLnBrk="1" fontAlgn="auto" latinLnBrk="0" hangingPunct="1">
              <a:lnSpc>
                <a:spcPct val="100000"/>
              </a:lnSpc>
              <a:spcBef>
                <a:spcPts val="0"/>
              </a:spcBef>
              <a:spcAft>
                <a:spcPts val="0"/>
              </a:spcAft>
              <a:buClr>
                <a:srgbClr val="FF3300"/>
              </a:buClr>
              <a:buSzTx/>
              <a:buFont typeface="Arial" panose="020B0604020202020204" pitchFamily="34" charset="0"/>
              <a:buChar char="•"/>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342900" marR="0" lvl="0" indent="-342900" defTabSz="914400" eaLnBrk="1" fontAlgn="auto" latinLnBrk="0" hangingPunct="1">
              <a:lnSpc>
                <a:spcPct val="100000"/>
              </a:lnSpc>
              <a:spcBef>
                <a:spcPts val="0"/>
              </a:spcBef>
              <a:spcAft>
                <a:spcPts val="0"/>
              </a:spcAft>
              <a:buClr>
                <a:srgbClr val="FF3300"/>
              </a:buClr>
              <a:buSzTx/>
              <a:buFont typeface="Arial" panose="020B0604020202020204" pitchFamily="34" charset="0"/>
              <a:buChar char="•"/>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defTabSz="914400" eaLnBrk="1" fontAlgn="auto" latinLnBrk="0" hangingPunct="1">
              <a:lnSpc>
                <a:spcPct val="100000"/>
              </a:lnSpc>
              <a:spcBef>
                <a:spcPts val="0"/>
              </a:spcBef>
              <a:spcAft>
                <a:spcPts val="0"/>
              </a:spcAft>
              <a:buClr>
                <a:srgbClr val="FF0000"/>
              </a:buClr>
              <a:buSzTx/>
              <a:buFontTx/>
              <a:buNone/>
              <a:tabLst/>
              <a:defRPr/>
            </a:pPr>
            <a:endPar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457200" marR="0" lvl="0" indent="-457200" defTabSz="914400" eaLnBrk="1" fontAlgn="auto" latinLnBrk="0" hangingPunct="1">
              <a:lnSpc>
                <a:spcPct val="100000"/>
              </a:lnSpc>
              <a:spcBef>
                <a:spcPts val="0"/>
              </a:spcBef>
              <a:spcAft>
                <a:spcPts val="0"/>
              </a:spcAft>
              <a:buClr>
                <a:srgbClr val="FF0000"/>
              </a:buClr>
              <a:buSzTx/>
              <a:buFontTx/>
              <a:buChar char="•"/>
              <a:tabLst/>
              <a:defRPr/>
            </a:pPr>
            <a:endParaRPr kumimoji="0" lang="nl-NL" sz="12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defTabSz="914400" eaLnBrk="1" fontAlgn="auto" latinLnBrk="0" hangingPunct="1">
              <a:lnSpc>
                <a:spcPct val="100000"/>
              </a:lnSpc>
              <a:spcBef>
                <a:spcPts val="0"/>
              </a:spcBef>
              <a:spcAft>
                <a:spcPts val="0"/>
              </a:spcAft>
              <a:buClr>
                <a:srgbClr val="FF3300"/>
              </a:buClr>
              <a:buSzTx/>
              <a:buFont typeface="Arial" panose="020B0604020202020204" pitchFamily="34" charset="0"/>
              <a:buChar char="•"/>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p:txBody>
      </p:sp>
    </p:spTree>
    <p:extLst>
      <p:ext uri="{BB962C8B-B14F-4D97-AF65-F5344CB8AC3E}">
        <p14:creationId xmlns:p14="http://schemas.microsoft.com/office/powerpoint/2010/main" val="359886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142" y="1052736"/>
            <a:ext cx="7772400" cy="594066"/>
          </a:xfrm>
        </p:spPr>
        <p:txBody>
          <a:bodyPr/>
          <a:lstStyle/>
          <a:p>
            <a:r>
              <a:rPr lang="nl-NL" dirty="0" err="1">
                <a:solidFill>
                  <a:schemeClr val="bg1"/>
                </a:solidFill>
                <a:latin typeface="Arial" pitchFamily="34" charset="0"/>
                <a:cs typeface="Arial" pitchFamily="34" charset="0"/>
              </a:rPr>
              <a:t>WerkgeversServicepunt</a:t>
            </a:r>
            <a:endParaRPr lang="nl-NL" dirty="0">
              <a:solidFill>
                <a:schemeClr val="bg1"/>
              </a:solidFill>
              <a:latin typeface="Arial" pitchFamily="34" charset="0"/>
              <a:cs typeface="Arial" pitchFamily="34" charset="0"/>
            </a:endParaRPr>
          </a:p>
        </p:txBody>
      </p:sp>
      <p:sp>
        <p:nvSpPr>
          <p:cNvPr id="16" name="Rectangle 3"/>
          <p:cNvSpPr txBox="1">
            <a:spLocks noChangeArrowheads="1"/>
          </p:cNvSpPr>
          <p:nvPr/>
        </p:nvSpPr>
        <p:spPr bwMode="auto">
          <a:xfrm>
            <a:off x="467544" y="2636912"/>
            <a:ext cx="8926768" cy="286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defRPr sz="30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Verbinden door : Jongeren (terug) naar school, haal startkwalificatie 2</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Combinatie werken / school (</a:t>
            </a:r>
            <a:r>
              <a:rPr kumimoji="0" lang="nl-NL" sz="20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Espeq</a:t>
            </a: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a:t>
            </a:r>
            <a:r>
              <a:rPr kumimoji="0" lang="nl-NL" sz="20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Infrabindt</a:t>
            </a: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Deen Supermarkten)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Werkervaringsplaats met opleiding en baangarantie (Zeestad Staal, </a:t>
            </a:r>
            <a:r>
              <a:rPr kumimoji="0" lang="nl-NL" sz="20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Frsh</a:t>
            </a: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a:t>
            </a:r>
            <a:r>
              <a:rPr kumimoji="0" lang="nl-NL" sz="20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Connexion</a:t>
            </a: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 PSN Asbest, Noorderkwartier en </a:t>
            </a:r>
            <a:r>
              <a:rPr kumimoji="0" lang="nl-NL" sz="20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Marinebedrijf</a:t>
            </a:r>
            <a:r>
              <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23182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142" y="1052736"/>
            <a:ext cx="7772400" cy="594066"/>
          </a:xfrm>
        </p:spPr>
        <p:txBody>
          <a:bodyPr/>
          <a:lstStyle/>
          <a:p>
            <a:r>
              <a:rPr lang="nl-NL" dirty="0">
                <a:solidFill>
                  <a:schemeClr val="bg1"/>
                </a:solidFill>
                <a:latin typeface="Arial" pitchFamily="34" charset="0"/>
                <a:cs typeface="Arial" pitchFamily="34" charset="0"/>
              </a:rPr>
              <a:t>Wie vallen onder de banenafspraak?</a:t>
            </a:r>
          </a:p>
        </p:txBody>
      </p:sp>
      <p:sp>
        <p:nvSpPr>
          <p:cNvPr id="16" name="Rectangle 3"/>
          <p:cNvSpPr txBox="1">
            <a:spLocks noChangeArrowheads="1"/>
          </p:cNvSpPr>
          <p:nvPr/>
        </p:nvSpPr>
        <p:spPr bwMode="auto">
          <a:xfrm>
            <a:off x="395536" y="2492896"/>
            <a:ext cx="8926768" cy="286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defRPr sz="30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Times New Roman" charset="0"/>
                <a:ea typeface="ＭＳ Ｐゴシック" charset="-128"/>
              </a:defRPr>
            </a:lvl9pPr>
          </a:lstStyle>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Mensen die onder de Participatiewet vallen en die geen Wettelijk minimumloon (WML) kunnen verdienen</a:t>
            </a:r>
          </a:p>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endParaRPr kumimoji="0" lang="nl-NL" sz="12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nl-NL" sz="2400" b="0"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Wajongeren</a:t>
            </a:r>
            <a:r>
              <a:rPr kumimoji="0" lang="nl-NL" sz="24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a:t>
            </a: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met arbeidsvermogen</a:t>
            </a:r>
          </a:p>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endParaRPr kumimoji="0" lang="nl-NL" sz="12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Mensen met een WIW- of </a:t>
            </a:r>
            <a:r>
              <a:rPr kumimoji="0" lang="nl-NL" sz="2400" b="0" i="0" u="none" strike="noStrike" kern="0" cap="none" spc="0" normalizeH="0" baseline="0" noProof="0" dirty="0" err="1">
                <a:ln>
                  <a:noFill/>
                </a:ln>
                <a:solidFill>
                  <a:schemeClr val="tx1"/>
                </a:solidFill>
                <a:effectLst/>
                <a:uLnTx/>
                <a:uFillTx/>
                <a:latin typeface="Arial" pitchFamily="34" charset="0"/>
                <a:ea typeface="ＭＳ Ｐゴシック" pitchFamily="34" charset="-128"/>
                <a:cs typeface="Arial" pitchFamily="34" charset="0"/>
              </a:rPr>
              <a:t>ID-baan</a:t>
            </a:r>
            <a:endPar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endPar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LL PRO/VSO</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l-NL" sz="22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l-NL" sz="20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10962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WSP-icoon-Persone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967422"/>
            <a:ext cx="3168352"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oelichting met afgeronde rechthoek 4"/>
          <p:cNvSpPr/>
          <p:nvPr/>
        </p:nvSpPr>
        <p:spPr bwMode="auto">
          <a:xfrm>
            <a:off x="5148064" y="2337836"/>
            <a:ext cx="1944216" cy="540060"/>
          </a:xfrm>
          <a:prstGeom prst="wedgeRoundRectCallout">
            <a:avLst>
              <a:gd name="adj1" fmla="val -36020"/>
              <a:gd name="adj2" fmla="val 98876"/>
              <a:gd name="adj3" fmla="val 16667"/>
            </a:avLst>
          </a:prstGeom>
          <a:noFill/>
          <a:ln w="952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70% VMBO of lager</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(on)geschoold</a:t>
            </a:r>
          </a:p>
        </p:txBody>
      </p:sp>
      <p:sp>
        <p:nvSpPr>
          <p:cNvPr id="6" name="Toelichting met afgeronde rechthoek 5"/>
          <p:cNvSpPr/>
          <p:nvPr/>
        </p:nvSpPr>
        <p:spPr bwMode="auto">
          <a:xfrm>
            <a:off x="2051720" y="2607866"/>
            <a:ext cx="1944216" cy="533102"/>
          </a:xfrm>
          <a:prstGeom prst="wedgeRoundRectCallout">
            <a:avLst>
              <a:gd name="adj1" fmla="val -8585"/>
              <a:gd name="adj2" fmla="val 72421"/>
              <a:gd name="adj3" fmla="val 16667"/>
            </a:avLst>
          </a:prstGeom>
          <a:noFill/>
          <a:ln w="952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1 op de 100 hooggeschoold</a:t>
            </a:r>
          </a:p>
        </p:txBody>
      </p:sp>
      <p:sp>
        <p:nvSpPr>
          <p:cNvPr id="7" name="Toelichting met afgeronde rechthoek 6"/>
          <p:cNvSpPr/>
          <p:nvPr/>
        </p:nvSpPr>
        <p:spPr bwMode="auto">
          <a:xfrm>
            <a:off x="6030043" y="3356992"/>
            <a:ext cx="1944216" cy="738082"/>
          </a:xfrm>
          <a:prstGeom prst="wedgeRoundRectCallout">
            <a:avLst>
              <a:gd name="adj1" fmla="val -55617"/>
              <a:gd name="adj2" fmla="val 74075"/>
              <a:gd name="adj3" fmla="val 16667"/>
            </a:avLst>
          </a:prstGeom>
          <a:noFill/>
          <a:ln w="952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Ongeveer 50% kan zelfstandig functioneren</a:t>
            </a:r>
          </a:p>
        </p:txBody>
      </p:sp>
      <p:sp>
        <p:nvSpPr>
          <p:cNvPr id="8" name="Toelichting met afgeronde rechthoek 7"/>
          <p:cNvSpPr/>
          <p:nvPr/>
        </p:nvSpPr>
        <p:spPr bwMode="auto">
          <a:xfrm>
            <a:off x="5796136" y="4617132"/>
            <a:ext cx="1944216" cy="540060"/>
          </a:xfrm>
          <a:prstGeom prst="wedgeRoundRectCallout">
            <a:avLst>
              <a:gd name="adj1" fmla="val -35041"/>
              <a:gd name="adj2" fmla="val -78044"/>
              <a:gd name="adj3" fmla="val 16667"/>
            </a:avLst>
          </a:prstGeom>
          <a:noFill/>
          <a:ln w="952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1 op de 10 fysieke beperking</a:t>
            </a:r>
          </a:p>
        </p:txBody>
      </p:sp>
      <p:sp>
        <p:nvSpPr>
          <p:cNvPr id="9" name="Toelichting met afgeronde rechthoek 8"/>
          <p:cNvSpPr/>
          <p:nvPr/>
        </p:nvSpPr>
        <p:spPr bwMode="auto">
          <a:xfrm>
            <a:off x="827584" y="4544216"/>
            <a:ext cx="1944216" cy="1045024"/>
          </a:xfrm>
          <a:prstGeom prst="wedgeRoundRectCallout">
            <a:avLst>
              <a:gd name="adj1" fmla="val 38446"/>
              <a:gd name="adj2" fmla="val -84658"/>
              <a:gd name="adj3" fmla="val 16667"/>
            </a:avLst>
          </a:prstGeom>
          <a:noFill/>
          <a:ln w="952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90% gedrags-</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problematiek en/of</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ontwikkel-</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ysClr val="windowText" lastClr="000000"/>
                </a:solidFill>
                <a:effectLst/>
                <a:uLnTx/>
                <a:uFillTx/>
                <a:latin typeface="Arial" pitchFamily="34" charset="0"/>
              </a:rPr>
              <a:t>stoornissen</a:t>
            </a:r>
          </a:p>
        </p:txBody>
      </p:sp>
      <p:sp>
        <p:nvSpPr>
          <p:cNvPr id="10" name="Rectangle 5"/>
          <p:cNvSpPr txBox="1">
            <a:spLocks noChangeArrowheads="1"/>
          </p:cNvSpPr>
          <p:nvPr/>
        </p:nvSpPr>
        <p:spPr bwMode="auto">
          <a:xfrm>
            <a:off x="323528" y="1052736"/>
            <a:ext cx="77724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Myriad Roman" pitchFamily="34"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Myriad Roman" pitchFamily="34" charset="0"/>
              </a:defRPr>
            </a:lvl6pPr>
            <a:lvl7pPr marL="914400" algn="l" rtl="0" eaLnBrk="1" fontAlgn="base" hangingPunct="1">
              <a:spcBef>
                <a:spcPct val="0"/>
              </a:spcBef>
              <a:spcAft>
                <a:spcPct val="0"/>
              </a:spcAft>
              <a:defRPr sz="3600">
                <a:solidFill>
                  <a:schemeClr val="tx2"/>
                </a:solidFill>
                <a:latin typeface="Myriad Roman" pitchFamily="34" charset="0"/>
              </a:defRPr>
            </a:lvl7pPr>
            <a:lvl8pPr marL="1371600" algn="l" rtl="0" eaLnBrk="1" fontAlgn="base" hangingPunct="1">
              <a:spcBef>
                <a:spcPct val="0"/>
              </a:spcBef>
              <a:spcAft>
                <a:spcPct val="0"/>
              </a:spcAft>
              <a:defRPr sz="3600">
                <a:solidFill>
                  <a:schemeClr val="tx2"/>
                </a:solidFill>
                <a:latin typeface="Myriad Roman" pitchFamily="34" charset="0"/>
              </a:defRPr>
            </a:lvl8pPr>
            <a:lvl9pPr marL="1828800" algn="l" rtl="0" eaLnBrk="1" fontAlgn="base" hangingPunct="1">
              <a:spcBef>
                <a:spcPct val="0"/>
              </a:spcBef>
              <a:spcAft>
                <a:spcPct val="0"/>
              </a:spcAft>
              <a:defRPr sz="3600">
                <a:solidFill>
                  <a:schemeClr val="tx2"/>
                </a:solidFill>
                <a:latin typeface="Myriad Roman"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0" i="0" u="none" strike="noStrike" kern="0" cap="none" spc="0" normalizeH="0" baseline="0" noProof="0" dirty="0">
                <a:ln>
                  <a:noFill/>
                </a:ln>
                <a:solidFill>
                  <a:schemeClr val="bg1"/>
                </a:solidFill>
                <a:effectLst/>
                <a:uLnTx/>
                <a:uFillTx/>
                <a:latin typeface="Arial" pitchFamily="34" charset="0"/>
                <a:ea typeface="ＭＳ Ｐゴシック" charset="-128"/>
                <a:cs typeface="Arial" pitchFamily="34" charset="0"/>
              </a:rPr>
              <a:t>Wie is de doelgroep?</a:t>
            </a:r>
          </a:p>
        </p:txBody>
      </p:sp>
    </p:spTree>
    <p:extLst>
      <p:ext uri="{BB962C8B-B14F-4D97-AF65-F5344CB8AC3E}">
        <p14:creationId xmlns:p14="http://schemas.microsoft.com/office/powerpoint/2010/main" val="126570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107504" y="1160748"/>
            <a:ext cx="8208962" cy="540544"/>
          </a:xfrm>
          <a:noFill/>
        </p:spPr>
        <p:txBody>
          <a:bodyPr/>
          <a:lstStyle/>
          <a:p>
            <a:pPr algn="l" eaLnBrk="1" hangingPunct="1"/>
            <a:r>
              <a:rPr lang="nl-NL" altLang="nl-NL" dirty="0" err="1">
                <a:solidFill>
                  <a:schemeClr val="bg1"/>
                </a:solidFill>
                <a:latin typeface="Arial" charset="0"/>
              </a:rPr>
              <a:t>WerkgeversServicepunt</a:t>
            </a:r>
            <a:endParaRPr lang="nl-NL" altLang="nl-NL" dirty="0">
              <a:solidFill>
                <a:schemeClr val="bg1"/>
              </a:solidFill>
              <a:latin typeface="Arial" charset="0"/>
            </a:endParaRPr>
          </a:p>
        </p:txBody>
      </p:sp>
      <p:sp>
        <p:nvSpPr>
          <p:cNvPr id="5126" name="Text Box 6"/>
          <p:cNvSpPr txBox="1">
            <a:spLocks noChangeArrowheads="1"/>
          </p:cNvSpPr>
          <p:nvPr/>
        </p:nvSpPr>
        <p:spPr bwMode="auto">
          <a:xfrm>
            <a:off x="251521" y="2060848"/>
            <a:ext cx="874906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Geneva" pitchFamily="-16" charset="-128"/>
              </a:defRPr>
            </a:lvl1pPr>
            <a:lvl2pPr marL="742950" indent="-285750">
              <a:defRPr sz="2400">
                <a:solidFill>
                  <a:schemeClr val="tx1"/>
                </a:solidFill>
                <a:latin typeface="Arial" charset="0"/>
                <a:ea typeface="Geneva" pitchFamily="-16" charset="-128"/>
              </a:defRPr>
            </a:lvl2pPr>
            <a:lvl3pPr marL="1143000" indent="-228600">
              <a:defRPr sz="2400">
                <a:solidFill>
                  <a:schemeClr val="tx1"/>
                </a:solidFill>
                <a:latin typeface="Arial" charset="0"/>
                <a:ea typeface="Geneva" pitchFamily="-16" charset="-128"/>
              </a:defRPr>
            </a:lvl3pPr>
            <a:lvl4pPr marL="1600200" indent="-228600">
              <a:defRPr sz="2400">
                <a:solidFill>
                  <a:schemeClr val="tx1"/>
                </a:solidFill>
                <a:latin typeface="Arial" charset="0"/>
                <a:ea typeface="Geneva" pitchFamily="-16" charset="-128"/>
              </a:defRPr>
            </a:lvl4pPr>
            <a:lvl5pPr marL="2057400" indent="-228600">
              <a:defRPr sz="2400">
                <a:solidFill>
                  <a:schemeClr val="tx1"/>
                </a:solidFill>
                <a:latin typeface="Arial" charset="0"/>
                <a:ea typeface="Geneva" pitchFamily="-16" charset="-128"/>
              </a:defRPr>
            </a:lvl5pPr>
            <a:lvl6pPr marL="25146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6pPr>
            <a:lvl7pPr marL="29718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7pPr>
            <a:lvl8pPr marL="34290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8pPr>
            <a:lvl9pPr marL="3886200" indent="-228600" eaLnBrk="0" fontAlgn="base" hangingPunct="0">
              <a:lnSpc>
                <a:spcPct val="80000"/>
              </a:lnSpc>
              <a:spcBef>
                <a:spcPct val="0"/>
              </a:spcBef>
              <a:spcAft>
                <a:spcPct val="0"/>
              </a:spcAft>
              <a:defRPr sz="2400">
                <a:solidFill>
                  <a:schemeClr val="tx1"/>
                </a:solidFill>
                <a:latin typeface="Arial" charset="0"/>
                <a:ea typeface="Geneva" pitchFamily="-16" charset="-128"/>
              </a:defRPr>
            </a:lvl9pPr>
          </a:lstStyle>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Resultaten Den Helder 1-1 2016 tot en met 31-8 2016</a:t>
            </a:r>
          </a:p>
          <a:p>
            <a:pPr marL="0" marR="0" lvl="0" indent="0"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Uitstroom naar werk 			114</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Gedeeltelijk aan het werk			117</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Via traject naar werk (MBU)  		154</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Aantal aanmeldingen			</a:t>
            </a:r>
            <a:r>
              <a:rPr kumimoji="0" lang="nl-NL" altLang="nl-NL" sz="2400" b="0" i="0" u="none" strike="noStrike" kern="0" cap="none" spc="0" normalizeH="0" baseline="0" noProof="0" dirty="0" smtClean="0">
                <a:ln>
                  <a:noFill/>
                </a:ln>
                <a:solidFill>
                  <a:schemeClr val="tx1"/>
                </a:solidFill>
                <a:effectLst/>
                <a:uLnTx/>
                <a:uFillTx/>
                <a:latin typeface="Arial" pitchFamily="34" charset="0"/>
                <a:ea typeface="Geneva" pitchFamily="-16" charset="-128"/>
                <a:cs typeface="Arial" pitchFamily="34" charset="0"/>
              </a:rPr>
              <a:t> 589</a:t>
            </a: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Direct naar werk zonder </a:t>
            </a:r>
            <a:r>
              <a:rPr kumimoji="0" lang="nl-NL" altLang="nl-NL" sz="2400" b="0" i="0" u="none" strike="noStrike" kern="0" cap="none" spc="0" normalizeH="0" baseline="0" noProof="0" dirty="0" smtClean="0">
                <a:ln>
                  <a:noFill/>
                </a:ln>
                <a:solidFill>
                  <a:schemeClr val="tx1"/>
                </a:solidFill>
                <a:effectLst/>
                <a:uLnTx/>
                <a:uFillTx/>
                <a:latin typeface="Arial" pitchFamily="34" charset="0"/>
                <a:ea typeface="Geneva" pitchFamily="-16" charset="-128"/>
                <a:cs typeface="Arial" pitchFamily="34" charset="0"/>
              </a:rPr>
              <a:t>uitkering		   74</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lang="nl-NL" altLang="nl-NL" kern="0" dirty="0">
                <a:latin typeface="Arial" pitchFamily="34" charset="0"/>
                <a:cs typeface="Arial" pitchFamily="34" charset="0"/>
              </a:rPr>
              <a:t>	</a:t>
            </a:r>
            <a:r>
              <a:rPr lang="nl-NL" altLang="nl-NL" kern="0" dirty="0" smtClean="0">
                <a:latin typeface="Arial" pitchFamily="34" charset="0"/>
                <a:cs typeface="Arial" pitchFamily="34" charset="0"/>
              </a:rPr>
              <a:t>Terug naar school</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t>
            </a:r>
            <a:r>
              <a:rPr lang="nl-NL" altLang="nl-NL" kern="0" dirty="0">
                <a:latin typeface="Arial" pitchFamily="34" charset="0"/>
                <a:cs typeface="Arial" pitchFamily="34" charset="0"/>
              </a:rPr>
              <a:t>N</a:t>
            </a:r>
            <a:r>
              <a:rPr kumimoji="0" lang="nl-NL" altLang="nl-NL" sz="2400" b="0" i="0" u="none" strike="noStrike" kern="0" cap="none" spc="0" normalizeH="0" baseline="0" noProof="0" dirty="0" smtClean="0">
                <a:ln>
                  <a:noFill/>
                </a:ln>
                <a:solidFill>
                  <a:schemeClr val="tx1"/>
                </a:solidFill>
                <a:effectLst/>
                <a:uLnTx/>
                <a:uFillTx/>
                <a:latin typeface="Arial" pitchFamily="34" charset="0"/>
                <a:ea typeface="Geneva" pitchFamily="-16" charset="-128"/>
                <a:cs typeface="Arial" pitchFamily="34" charset="0"/>
              </a:rPr>
              <a:t>aar UWV</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lang="nl-NL" altLang="nl-NL" kern="0" dirty="0">
                <a:latin typeface="Arial" pitchFamily="34" charset="0"/>
                <a:cs typeface="Arial" pitchFamily="34" charset="0"/>
              </a:rPr>
              <a:t>	</a:t>
            </a:r>
            <a:r>
              <a:rPr lang="nl-NL" altLang="nl-NL" kern="0" dirty="0" smtClean="0">
                <a:latin typeface="Arial" pitchFamily="34" charset="0"/>
                <a:cs typeface="Arial" pitchFamily="34" charset="0"/>
              </a:rPr>
              <a:t>Geen recht</a:t>
            </a: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t>
            </a:r>
          </a:p>
          <a:p>
            <a:pPr marL="0" marR="0" lvl="0" indent="0" algn="l" defTabSz="914400" eaLnBrk="1" fontAlgn="auto" latinLnBrk="0" hangingPunct="1">
              <a:lnSpc>
                <a:spcPct val="100000"/>
              </a:lnSpc>
              <a:spcBef>
                <a:spcPts val="0"/>
              </a:spcBef>
              <a:spcAft>
                <a:spcPts val="0"/>
              </a:spcAft>
              <a:buClr>
                <a:srgbClr val="FF3300"/>
              </a:buClr>
              <a:buSzTx/>
              <a:buFontTx/>
              <a:buNone/>
              <a:tabLst/>
              <a:defRPr/>
            </a:pPr>
            <a:r>
              <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rPr>
              <a:t>	</a:t>
            </a:r>
          </a:p>
          <a:p>
            <a:pPr marL="0" marR="0" lvl="0" indent="0" defTabSz="914400" eaLnBrk="1" fontAlgn="auto" latinLnBrk="0" hangingPunct="1">
              <a:lnSpc>
                <a:spcPct val="100000"/>
              </a:lnSpc>
              <a:spcBef>
                <a:spcPts val="0"/>
              </a:spcBef>
              <a:spcAft>
                <a:spcPts val="0"/>
              </a:spcAft>
              <a:buClr>
                <a:srgbClr val="FF0000"/>
              </a:buClr>
              <a:buSzTx/>
              <a:buFontTx/>
              <a:buNone/>
              <a:tabLst/>
              <a:defRPr/>
            </a:pPr>
            <a:endParaRPr kumimoji="0" lang="nl-NL" sz="24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457200" marR="0" lvl="0" indent="-457200" defTabSz="914400" eaLnBrk="1" fontAlgn="auto" latinLnBrk="0" hangingPunct="1">
              <a:lnSpc>
                <a:spcPct val="100000"/>
              </a:lnSpc>
              <a:spcBef>
                <a:spcPts val="0"/>
              </a:spcBef>
              <a:spcAft>
                <a:spcPts val="0"/>
              </a:spcAft>
              <a:buClr>
                <a:srgbClr val="FF0000"/>
              </a:buClr>
              <a:buSzTx/>
              <a:buFontTx/>
              <a:buChar char="•"/>
              <a:tabLst/>
              <a:defRPr/>
            </a:pPr>
            <a:endParaRPr kumimoji="0" lang="nl-NL" sz="1200" b="0" i="0" u="none" strike="noStrike" kern="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defTabSz="914400" eaLnBrk="1" fontAlgn="auto" latinLnBrk="0" hangingPunct="1">
              <a:lnSpc>
                <a:spcPct val="100000"/>
              </a:lnSpc>
              <a:spcBef>
                <a:spcPts val="0"/>
              </a:spcBef>
              <a:spcAft>
                <a:spcPts val="0"/>
              </a:spcAft>
              <a:buClr>
                <a:srgbClr val="FF3300"/>
              </a:buClr>
              <a:buSzTx/>
              <a:buFont typeface="Arial" panose="020B0604020202020204" pitchFamily="34" charset="0"/>
              <a:buChar char="•"/>
              <a:tabLst/>
              <a:defRPr/>
            </a:pPr>
            <a:endParaRPr kumimoji="0" lang="nl-NL" altLang="nl-NL" sz="2400" b="0" i="0" u="none" strike="noStrike" kern="0" cap="none" spc="0" normalizeH="0" baseline="0" noProof="0" dirty="0">
              <a:ln>
                <a:noFill/>
              </a:ln>
              <a:solidFill>
                <a:schemeClr val="tx1"/>
              </a:solidFill>
              <a:effectLst/>
              <a:uLnTx/>
              <a:uFillTx/>
              <a:latin typeface="Arial" pitchFamily="34" charset="0"/>
              <a:ea typeface="Geneva" pitchFamily="-16" charset="-128"/>
              <a:cs typeface="Arial" pitchFamily="34" charset="0"/>
            </a:endParaRPr>
          </a:p>
        </p:txBody>
      </p:sp>
    </p:spTree>
    <p:extLst>
      <p:ext uri="{BB962C8B-B14F-4D97-AF65-F5344CB8AC3E}">
        <p14:creationId xmlns:p14="http://schemas.microsoft.com/office/powerpoint/2010/main" val="159685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Welkom</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19</a:t>
            </a:fld>
            <a:endParaRPr lang="nl-NL"/>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9568" y="2781300"/>
            <a:ext cx="3344863" cy="3344863"/>
          </a:xfrm>
          <a:prstGeom prst="rect">
            <a:avLst/>
          </a:prstGeom>
        </p:spPr>
      </p:pic>
    </p:spTree>
    <p:extLst>
      <p:ext uri="{BB962C8B-B14F-4D97-AF65-F5344CB8AC3E}">
        <p14:creationId xmlns:p14="http://schemas.microsoft.com/office/powerpoint/2010/main" val="340653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A07AFAB6-C5F9-4C12-90DA-15B45B554BBC}" type="slidenum">
              <a:rPr lang="nl-NL"/>
              <a:pPr/>
              <a:t>2</a:t>
            </a:fld>
            <a:endParaRPr lang="nl-NL"/>
          </a:p>
        </p:txBody>
      </p:sp>
      <p:sp>
        <p:nvSpPr>
          <p:cNvPr id="5122" name="Rectangle 2"/>
          <p:cNvSpPr>
            <a:spLocks noGrp="1" noChangeArrowheads="1"/>
          </p:cNvSpPr>
          <p:nvPr>
            <p:ph type="title"/>
          </p:nvPr>
        </p:nvSpPr>
        <p:spPr/>
        <p:txBody>
          <a:bodyPr/>
          <a:lstStyle/>
          <a:p>
            <a:r>
              <a:rPr lang="nl-NL" dirty="0"/>
              <a:t>Van instroom naar uitstroom</a:t>
            </a:r>
          </a:p>
        </p:txBody>
      </p:sp>
      <p:sp>
        <p:nvSpPr>
          <p:cNvPr id="5123" name="Rectangle 3"/>
          <p:cNvSpPr>
            <a:spLocks noGrp="1" noChangeArrowheads="1"/>
          </p:cNvSpPr>
          <p:nvPr>
            <p:ph type="body" idx="1"/>
          </p:nvPr>
        </p:nvSpPr>
        <p:spPr>
          <a:xfrm>
            <a:off x="467544" y="4653136"/>
            <a:ext cx="8229600" cy="1512168"/>
          </a:xfrm>
        </p:spPr>
        <p:txBody>
          <a:bodyPr/>
          <a:lstStyle/>
          <a:p>
            <a:r>
              <a:rPr lang="nl-NL" dirty="0"/>
              <a:t>Aanvraag</a:t>
            </a:r>
          </a:p>
          <a:p>
            <a:r>
              <a:rPr lang="nl-NL" dirty="0"/>
              <a:t>Helder Zicht Op Werk</a:t>
            </a:r>
          </a:p>
          <a:p>
            <a:r>
              <a:rPr lang="nl-NL" dirty="0"/>
              <a:t>Uitstroom of doorstroom</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972" y="2420888"/>
            <a:ext cx="5529978" cy="24940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t>Historie </a:t>
            </a:r>
            <a:r>
              <a:rPr lang="nl-NL" u="sng" dirty="0" err="1"/>
              <a:t>ZeestadStaal</a:t>
            </a:r>
            <a:endParaRPr lang="nl-NL" dirty="0"/>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20</a:t>
            </a:fld>
            <a:endParaRPr lang="nl-NL"/>
          </a:p>
        </p:txBody>
      </p:sp>
      <p:sp>
        <p:nvSpPr>
          <p:cNvPr id="5" name="Tijdelijke aanduiding voor inhoud 2"/>
          <p:cNvSpPr>
            <a:spLocks noGrp="1"/>
          </p:cNvSpPr>
          <p:nvPr>
            <p:ph idx="1"/>
          </p:nvPr>
        </p:nvSpPr>
        <p:spPr/>
        <p:txBody>
          <a:bodyPr>
            <a:normAutofit fontScale="92500" lnSpcReduction="10000"/>
          </a:bodyPr>
          <a:lstStyle/>
          <a:p>
            <a:r>
              <a:rPr lang="nl-NL" dirty="0"/>
              <a:t>2004 Start onderneming in een loods naast huis</a:t>
            </a:r>
          </a:p>
          <a:p>
            <a:pPr marL="914400" lvl="2" indent="0">
              <a:buNone/>
            </a:pPr>
            <a:endParaRPr lang="nl-NL" dirty="0"/>
          </a:p>
          <a:p>
            <a:pPr lvl="2">
              <a:buFont typeface="Wingdings" panose="05000000000000000000" pitchFamily="2" charset="2"/>
              <a:buChar char="ü"/>
            </a:pPr>
            <a:r>
              <a:rPr lang="nl-NL" dirty="0"/>
              <a:t>4 dagen per week werkzaam Jongejans Luchttechniek</a:t>
            </a:r>
          </a:p>
          <a:p>
            <a:pPr lvl="2">
              <a:buFont typeface="Wingdings" panose="05000000000000000000" pitchFamily="2" charset="2"/>
              <a:buChar char="ü"/>
            </a:pPr>
            <a:r>
              <a:rPr lang="nl-NL" dirty="0"/>
              <a:t>Voornamelijk Hekwerk onder toen de naam: Green </a:t>
            </a:r>
            <a:r>
              <a:rPr lang="nl-NL" dirty="0" err="1"/>
              <a:t>Fences</a:t>
            </a:r>
            <a:endParaRPr lang="nl-NL" dirty="0"/>
          </a:p>
          <a:p>
            <a:pPr lvl="2">
              <a:buFont typeface="Wingdings" panose="05000000000000000000" pitchFamily="2" charset="2"/>
              <a:buChar char="ü"/>
            </a:pPr>
            <a:r>
              <a:rPr lang="nl-NL" dirty="0"/>
              <a:t>Hugo Jongejans / Cor Verveer</a:t>
            </a:r>
          </a:p>
          <a:p>
            <a:pPr lvl="2">
              <a:buFont typeface="Wingdings" panose="05000000000000000000" pitchFamily="2" charset="2"/>
              <a:buChar char="ü"/>
            </a:pPr>
            <a:r>
              <a:rPr lang="nl-NL" dirty="0"/>
              <a:t>Verbo Service – </a:t>
            </a:r>
            <a:r>
              <a:rPr lang="nl-NL" dirty="0" err="1"/>
              <a:t>VepaBins</a:t>
            </a:r>
            <a:r>
              <a:rPr lang="nl-NL" dirty="0"/>
              <a:t> (broer Cor, Arie Verveer)</a:t>
            </a:r>
          </a:p>
          <a:p>
            <a:pPr lvl="2">
              <a:buFont typeface="Wingdings" panose="05000000000000000000" pitchFamily="2" charset="2"/>
              <a:buChar char="ü"/>
            </a:pPr>
            <a:r>
              <a:rPr lang="nl-NL" dirty="0"/>
              <a:t>Loods op Zeilmakerweg 9</a:t>
            </a:r>
          </a:p>
          <a:p>
            <a:pPr lvl="2">
              <a:buFont typeface="Wingdings" panose="05000000000000000000" pitchFamily="2" charset="2"/>
              <a:buChar char="ü"/>
            </a:pPr>
            <a:r>
              <a:rPr lang="nl-NL" dirty="0"/>
              <a:t>Eigen Poedercoatstraat </a:t>
            </a:r>
          </a:p>
          <a:p>
            <a:pPr lvl="2">
              <a:buFont typeface="Wingdings" panose="05000000000000000000" pitchFamily="2" charset="2"/>
              <a:buChar char="ü"/>
            </a:pPr>
            <a:r>
              <a:rPr lang="nl-NL" dirty="0"/>
              <a:t>Uitbreiding 3</a:t>
            </a:r>
            <a:r>
              <a:rPr lang="nl-NL" baseline="30000" dirty="0"/>
              <a:t>de</a:t>
            </a:r>
            <a:r>
              <a:rPr lang="nl-NL" dirty="0"/>
              <a:t> hal voor groei van klanten bestand</a:t>
            </a:r>
          </a:p>
          <a:p>
            <a:pPr lvl="2"/>
            <a:endParaRPr lang="nl-NL" dirty="0"/>
          </a:p>
          <a:p>
            <a:pPr marL="914400" lvl="2" indent="0">
              <a:buNone/>
            </a:pPr>
            <a:endParaRPr lang="nl-NL" dirty="0"/>
          </a:p>
          <a:p>
            <a:endParaRPr lang="nl-NL" dirty="0"/>
          </a:p>
          <a:p>
            <a:pPr lvl="2"/>
            <a:endParaRPr lang="nl-NL" dirty="0"/>
          </a:p>
        </p:txBody>
      </p:sp>
    </p:spTree>
    <p:extLst>
      <p:ext uri="{BB962C8B-B14F-4D97-AF65-F5344CB8AC3E}">
        <p14:creationId xmlns:p14="http://schemas.microsoft.com/office/powerpoint/2010/main" val="193906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t>Disciplines </a:t>
            </a:r>
            <a:r>
              <a:rPr lang="nl-NL" u="sng" dirty="0" err="1"/>
              <a:t>ZeestadStaal</a:t>
            </a:r>
            <a:r>
              <a:rPr lang="nl-NL" u="sng" dirty="0"/>
              <a:t>:</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ü"/>
            </a:pPr>
            <a:r>
              <a:rPr lang="nl-NL" dirty="0"/>
              <a:t>Ontwerp</a:t>
            </a:r>
          </a:p>
          <a:p>
            <a:pPr>
              <a:buFont typeface="Wingdings" panose="05000000000000000000" pitchFamily="2" charset="2"/>
              <a:buChar char="ü"/>
            </a:pPr>
            <a:r>
              <a:rPr lang="nl-NL" dirty="0"/>
              <a:t>Constructie</a:t>
            </a:r>
          </a:p>
          <a:p>
            <a:pPr>
              <a:buFont typeface="Wingdings" panose="05000000000000000000" pitchFamily="2" charset="2"/>
              <a:buChar char="ü"/>
            </a:pPr>
            <a:r>
              <a:rPr lang="nl-NL" dirty="0"/>
              <a:t>Plaatwerk</a:t>
            </a:r>
          </a:p>
          <a:p>
            <a:pPr>
              <a:buFont typeface="Wingdings" panose="05000000000000000000" pitchFamily="2" charset="2"/>
              <a:buChar char="ü"/>
            </a:pPr>
            <a:r>
              <a:rPr lang="nl-NL" dirty="0" err="1"/>
              <a:t>Poedercoaten</a:t>
            </a:r>
            <a:endParaRPr lang="nl-NL" dirty="0"/>
          </a:p>
          <a:p>
            <a:pPr>
              <a:buFont typeface="Wingdings" panose="05000000000000000000" pitchFamily="2" charset="2"/>
              <a:buChar char="ü"/>
            </a:pPr>
            <a:r>
              <a:rPr lang="nl-NL" dirty="0"/>
              <a:t>Assembleren</a:t>
            </a:r>
          </a:p>
          <a:p>
            <a:pPr>
              <a:buFont typeface="Wingdings" panose="05000000000000000000" pitchFamily="2" charset="2"/>
              <a:buChar char="ü"/>
            </a:pPr>
            <a:r>
              <a:rPr lang="nl-NL" dirty="0"/>
              <a:t>Tekenen</a:t>
            </a:r>
          </a:p>
          <a:p>
            <a:pPr>
              <a:buFont typeface="Wingdings" panose="05000000000000000000" pitchFamily="2" charset="2"/>
              <a:buChar char="ü"/>
            </a:pPr>
            <a:r>
              <a:rPr lang="nl-NL" dirty="0"/>
              <a:t>Kunststof</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21</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716" y="2699873"/>
            <a:ext cx="2592107" cy="1721321"/>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872" y="1646929"/>
            <a:ext cx="2603949" cy="1737322"/>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716" y="4653136"/>
            <a:ext cx="2628449" cy="1753155"/>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1872" y="3560534"/>
            <a:ext cx="2632303" cy="1753155"/>
          </a:xfrm>
          <a:prstGeom prst="rect">
            <a:avLst/>
          </a:prstGeom>
        </p:spPr>
      </p:pic>
    </p:spTree>
    <p:extLst>
      <p:ext uri="{BB962C8B-B14F-4D97-AF65-F5344CB8AC3E}">
        <p14:creationId xmlns:p14="http://schemas.microsoft.com/office/powerpoint/2010/main" val="392860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a:t>Producten </a:t>
            </a:r>
            <a:r>
              <a:rPr lang="nl-NL" u="sng" dirty="0" err="1"/>
              <a:t>ZeestadStaal</a:t>
            </a:r>
            <a:r>
              <a:rPr lang="nl-NL" u="sng" dirty="0"/>
              <a:t>:</a:t>
            </a:r>
            <a:endParaRPr lang="nl-NL" dirty="0"/>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22</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974276"/>
            <a:ext cx="816317" cy="1088423"/>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403947"/>
            <a:ext cx="816317" cy="1088423"/>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772" y="5464643"/>
            <a:ext cx="812457" cy="108775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6847" y="2541561"/>
            <a:ext cx="451016" cy="975170"/>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485" y="4356155"/>
            <a:ext cx="758653" cy="1011537"/>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9262" y="4196734"/>
            <a:ext cx="598490" cy="1170958"/>
          </a:xfrm>
          <a:prstGeom prst="rect">
            <a:avLst/>
          </a:prstGeom>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7103" y="3232313"/>
            <a:ext cx="780638" cy="1170958"/>
          </a:xfrm>
          <a:prstGeom prst="rect">
            <a:avLst/>
          </a:prstGeom>
        </p:spPr>
      </p:pic>
      <p:pic>
        <p:nvPicPr>
          <p:cNvPr id="12" name="Afbeelding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9772" y="3270416"/>
            <a:ext cx="527068" cy="834960"/>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6006" y="2776994"/>
            <a:ext cx="802971" cy="739737"/>
          </a:xfrm>
          <a:prstGeom prst="rect">
            <a:avLst/>
          </a:prstGeom>
        </p:spPr>
      </p:pic>
      <p:pic>
        <p:nvPicPr>
          <p:cNvPr id="14" name="Afbeelding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485" y="2776994"/>
            <a:ext cx="604241" cy="964856"/>
          </a:xfrm>
          <a:prstGeom prst="rect">
            <a:avLst/>
          </a:prstGeom>
        </p:spPr>
      </p:pic>
      <p:pic>
        <p:nvPicPr>
          <p:cNvPr id="15" name="Picture 2" descr="Buitenbank Tapis du Boi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9504" y="5505101"/>
            <a:ext cx="1115197" cy="11151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lantenbak FalcoTabul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60232" y="3681574"/>
            <a:ext cx="1030320" cy="1030320"/>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99874" y="4503382"/>
            <a:ext cx="968525" cy="961261"/>
          </a:xfrm>
          <a:prstGeom prst="rect">
            <a:avLst/>
          </a:prstGeom>
        </p:spPr>
      </p:pic>
    </p:spTree>
    <p:extLst>
      <p:ext uri="{BB962C8B-B14F-4D97-AF65-F5344CB8AC3E}">
        <p14:creationId xmlns:p14="http://schemas.microsoft.com/office/powerpoint/2010/main" val="264513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u="sng" dirty="0" err="1"/>
              <a:t>ZeestadStaal</a:t>
            </a:r>
            <a:r>
              <a:rPr lang="nl-NL" u="sng" dirty="0"/>
              <a:t> en opleidingen</a:t>
            </a:r>
            <a:endParaRPr lang="nl-NL" dirty="0"/>
          </a:p>
        </p:txBody>
      </p:sp>
      <p:sp>
        <p:nvSpPr>
          <p:cNvPr id="3" name="Tijdelijke aanduiding voor inhoud 2"/>
          <p:cNvSpPr>
            <a:spLocks noGrp="1"/>
          </p:cNvSpPr>
          <p:nvPr>
            <p:ph idx="1"/>
          </p:nvPr>
        </p:nvSpPr>
        <p:spPr/>
        <p:txBody>
          <a:bodyPr/>
          <a:lstStyle/>
          <a:p>
            <a:r>
              <a:rPr lang="nl-NL" sz="2000" dirty="0"/>
              <a:t>ROC Kop van Noord-Holland</a:t>
            </a:r>
          </a:p>
          <a:p>
            <a:pPr lvl="1">
              <a:buFont typeface="Wingdings" panose="05000000000000000000" pitchFamily="2" charset="2"/>
              <a:buChar char="ü"/>
            </a:pPr>
            <a:r>
              <a:rPr lang="nl-NL" sz="2000" dirty="0"/>
              <a:t>  </a:t>
            </a:r>
            <a:r>
              <a:rPr lang="nl-NL" sz="2000" dirty="0" err="1"/>
              <a:t>Niv</a:t>
            </a:r>
            <a:r>
              <a:rPr lang="nl-NL" sz="2000" dirty="0"/>
              <a:t> 1 t/m 4</a:t>
            </a:r>
          </a:p>
          <a:p>
            <a:pPr lvl="1">
              <a:buFont typeface="Wingdings" panose="05000000000000000000" pitchFamily="2" charset="2"/>
              <a:buChar char="ü"/>
            </a:pPr>
            <a:r>
              <a:rPr lang="nl-NL" sz="2000" dirty="0"/>
              <a:t>  AKA</a:t>
            </a:r>
          </a:p>
          <a:p>
            <a:r>
              <a:rPr lang="nl-NL" sz="2000" dirty="0"/>
              <a:t>Praktijk school de Pijler</a:t>
            </a:r>
          </a:p>
          <a:p>
            <a:pPr lvl="1">
              <a:buFont typeface="Wingdings" panose="05000000000000000000" pitchFamily="2" charset="2"/>
              <a:buChar char="ü"/>
            </a:pPr>
            <a:r>
              <a:rPr lang="nl-NL" sz="2000" dirty="0"/>
              <a:t>  Metaal afdeling</a:t>
            </a:r>
          </a:p>
          <a:p>
            <a:r>
              <a:rPr lang="nl-NL" sz="2000" dirty="0"/>
              <a:t>Scholen aan zee</a:t>
            </a:r>
          </a:p>
          <a:p>
            <a:pPr lvl="1">
              <a:buFont typeface="Wingdings" panose="05000000000000000000" pitchFamily="2" charset="2"/>
              <a:buChar char="ü"/>
            </a:pPr>
            <a:r>
              <a:rPr lang="nl-NL" sz="2000" dirty="0"/>
              <a:t>  Beroepskeuze</a:t>
            </a:r>
          </a:p>
          <a:p>
            <a:r>
              <a:rPr lang="nl-NL" sz="2000" dirty="0" err="1"/>
              <a:t>Parlan</a:t>
            </a:r>
            <a:r>
              <a:rPr lang="nl-NL" sz="2000" dirty="0"/>
              <a:t> (Heerhugowaard)</a:t>
            </a:r>
          </a:p>
          <a:p>
            <a:pPr lvl="1">
              <a:buFont typeface="Wingdings" panose="05000000000000000000" pitchFamily="2" charset="2"/>
              <a:buChar char="ü"/>
            </a:pPr>
            <a:r>
              <a:rPr lang="nl-NL" sz="2000" dirty="0"/>
              <a:t>  Jeugdzorg</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23</a:t>
            </a:fld>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742" y="5805264"/>
            <a:ext cx="1285395" cy="883709"/>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5334912"/>
            <a:ext cx="1536346" cy="912206"/>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2492896"/>
            <a:ext cx="1655706" cy="930296"/>
          </a:xfrm>
          <a:prstGeom prst="rect">
            <a:avLst/>
          </a:prstGeom>
        </p:spPr>
      </p:pic>
      <p:pic>
        <p:nvPicPr>
          <p:cNvPr id="8" name="Afbeelding 7"/>
          <p:cNvPicPr>
            <a:picLocks noChangeAspect="1"/>
          </p:cNvPicPr>
          <p:nvPr/>
        </p:nvPicPr>
        <p:blipFill rotWithShape="1">
          <a:blip r:embed="rId5">
            <a:extLst>
              <a:ext uri="{28A0092B-C50C-407E-A947-70E740481C1C}">
                <a14:useLocalDpi xmlns:a14="http://schemas.microsoft.com/office/drawing/2010/main" val="0"/>
              </a:ext>
            </a:extLst>
          </a:blip>
          <a:srcRect t="25984" b="21659"/>
          <a:stretch/>
        </p:blipFill>
        <p:spPr>
          <a:xfrm>
            <a:off x="4302485" y="3408958"/>
            <a:ext cx="2051053" cy="760164"/>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248" y="3789040"/>
            <a:ext cx="2251720" cy="1169162"/>
          </a:xfrm>
          <a:prstGeom prst="rect">
            <a:avLst/>
          </a:prstGeom>
        </p:spPr>
      </p:pic>
      <p:pic>
        <p:nvPicPr>
          <p:cNvPr id="11" name="Afbeelding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349" y="4509120"/>
            <a:ext cx="2241575" cy="591241"/>
          </a:xfrm>
          <a:prstGeom prst="rect">
            <a:avLst/>
          </a:prstGeom>
        </p:spPr>
      </p:pic>
    </p:spTree>
    <p:extLst>
      <p:ext uri="{BB962C8B-B14F-4D97-AF65-F5344CB8AC3E}">
        <p14:creationId xmlns:p14="http://schemas.microsoft.com/office/powerpoint/2010/main" val="623120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Samenwerking</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24</a:t>
            </a:fld>
            <a:endParaRPr lang="nl-NL"/>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36912"/>
            <a:ext cx="2996115" cy="2996115"/>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596488"/>
            <a:ext cx="4364736" cy="2441448"/>
          </a:xfrm>
          <a:prstGeom prst="rect">
            <a:avLst/>
          </a:prstGeom>
        </p:spPr>
      </p:pic>
    </p:spTree>
    <p:extLst>
      <p:ext uri="{BB962C8B-B14F-4D97-AF65-F5344CB8AC3E}">
        <p14:creationId xmlns:p14="http://schemas.microsoft.com/office/powerpoint/2010/main" val="31155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28800"/>
            <a:ext cx="8229600" cy="4497363"/>
          </a:xfrm>
        </p:spPr>
        <p:txBody>
          <a:bodyPr/>
          <a:lstStyle/>
          <a:p>
            <a:pPr marL="0" indent="0">
              <a:spcBef>
                <a:spcPts val="0"/>
              </a:spcBef>
              <a:buNone/>
            </a:pPr>
            <a:r>
              <a:rPr lang="nl-NL" sz="1600" dirty="0"/>
              <a:t>Wij zijn een bedrijf dat bezig is met het opleiden / trainen, in samenwerking met o.a. het ROC Kop van Noord-Holland en Praktijkschool van niveau 1 t/m 4 leerlingen voor de Werktuigbouw en </a:t>
            </a:r>
            <a:r>
              <a:rPr lang="nl-NL" sz="1600" dirty="0" err="1"/>
              <a:t>Mechatronica</a:t>
            </a:r>
            <a:r>
              <a:rPr lang="nl-NL" sz="1600" dirty="0"/>
              <a:t>.</a:t>
            </a:r>
          </a:p>
          <a:p>
            <a:pPr marL="0" indent="0">
              <a:spcBef>
                <a:spcPts val="0"/>
              </a:spcBef>
              <a:buNone/>
            </a:pPr>
            <a:r>
              <a:rPr lang="nl-NL" sz="1600" dirty="0"/>
              <a:t> </a:t>
            </a:r>
          </a:p>
          <a:p>
            <a:pPr marL="0" indent="0">
              <a:spcBef>
                <a:spcPts val="0"/>
              </a:spcBef>
              <a:buNone/>
            </a:pPr>
            <a:r>
              <a:rPr lang="nl-NL" sz="1600" dirty="0"/>
              <a:t>Omdat wij sinds jaar en dag behoorlijk wat leerlingen coachen, trainen &amp; opleiden, werd het idee geboren om de potentie vanuit deze activiteiten beter te benutten.</a:t>
            </a:r>
          </a:p>
          <a:p>
            <a:pPr marL="0" indent="0">
              <a:spcBef>
                <a:spcPts val="0"/>
              </a:spcBef>
              <a:buNone/>
            </a:pPr>
            <a:r>
              <a:rPr lang="nl-NL" sz="1600" dirty="0"/>
              <a:t>Als praktijkopleiders (Staal Meesters) houden wij onze leerlingen altijd nauwlettend in de gaten. </a:t>
            </a:r>
          </a:p>
          <a:p>
            <a:pPr marL="0" indent="0">
              <a:spcBef>
                <a:spcPts val="0"/>
              </a:spcBef>
              <a:buNone/>
            </a:pPr>
            <a:endParaRPr lang="nl-NL" sz="1600" dirty="0"/>
          </a:p>
          <a:p>
            <a:pPr marL="0" indent="0">
              <a:spcBef>
                <a:spcPts val="0"/>
              </a:spcBef>
              <a:buNone/>
            </a:pPr>
            <a:r>
              <a:rPr lang="nl-NL" sz="1600" dirty="0"/>
              <a:t>Tijdens de stage / trainingen beoordelen wij iedereen op zowel kwaliteit en talent als op houding en motivatie. Via tussentijdse toetsen en gesprekken completeren wij dit beeld. Iedere leerling kennen wij persoonlijk en wij hebben een goed beeld van welk bedrijf past bij de kandidaat.</a:t>
            </a:r>
          </a:p>
          <a:p>
            <a:pPr marL="0" indent="0">
              <a:spcBef>
                <a:spcPts val="0"/>
              </a:spcBef>
              <a:buNone/>
            </a:pPr>
            <a:r>
              <a:rPr lang="nl-NL" sz="1600" dirty="0"/>
              <a:t> </a:t>
            </a:r>
          </a:p>
          <a:p>
            <a:pPr marL="0" indent="0">
              <a:spcBef>
                <a:spcPts val="0"/>
              </a:spcBef>
              <a:buNone/>
            </a:pPr>
            <a:r>
              <a:rPr lang="nl-NL" sz="1600" dirty="0"/>
              <a:t>Onze visie draait om de kennis die wij tijdens de stage of arbeid training vergaren, te delen met de werkgevers die op zoek zijn naar geschikt personeel. </a:t>
            </a:r>
          </a:p>
          <a:p>
            <a:endParaRPr lang="nl-NL" sz="1600" dirty="0"/>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25</a:t>
            </a:fld>
            <a:endParaRPr lang="nl-NL"/>
          </a:p>
        </p:txBody>
      </p:sp>
    </p:spTree>
    <p:extLst>
      <p:ext uri="{BB962C8B-B14F-4D97-AF65-F5344CB8AC3E}">
        <p14:creationId xmlns:p14="http://schemas.microsoft.com/office/powerpoint/2010/main" val="111543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Bieden wij?</a:t>
            </a:r>
          </a:p>
        </p:txBody>
      </p:sp>
      <p:sp>
        <p:nvSpPr>
          <p:cNvPr id="3" name="Tijdelijke aanduiding voor inhoud 2"/>
          <p:cNvSpPr>
            <a:spLocks noGrp="1"/>
          </p:cNvSpPr>
          <p:nvPr>
            <p:ph idx="1"/>
          </p:nvPr>
        </p:nvSpPr>
        <p:spPr>
          <a:xfrm>
            <a:off x="467544" y="2564904"/>
            <a:ext cx="8229600" cy="3344863"/>
          </a:xfrm>
        </p:spPr>
        <p:txBody>
          <a:bodyPr/>
          <a:lstStyle/>
          <a:p>
            <a:pPr lvl="0"/>
            <a:r>
              <a:rPr lang="nl-NL" sz="2000" dirty="0"/>
              <a:t>Op maat gerichte trainingen van 16 weken</a:t>
            </a:r>
          </a:p>
          <a:p>
            <a:pPr lvl="0"/>
            <a:r>
              <a:rPr lang="nl-NL" sz="2000" dirty="0"/>
              <a:t>Een werknemer die bij het bedrijf past</a:t>
            </a:r>
          </a:p>
          <a:p>
            <a:pPr lvl="0"/>
            <a:r>
              <a:rPr lang="nl-NL" sz="2000" dirty="0"/>
              <a:t>VCA certificaat</a:t>
            </a:r>
          </a:p>
          <a:p>
            <a:pPr lvl="0"/>
            <a:r>
              <a:rPr lang="nl-NL" sz="2000" dirty="0"/>
              <a:t>Heftruck diploma in overleg</a:t>
            </a:r>
          </a:p>
          <a:p>
            <a:pPr lvl="0"/>
            <a:r>
              <a:rPr lang="nl-NL" sz="2000" dirty="0"/>
              <a:t>Tool box meeting veiligheid (5x Beter </a:t>
            </a:r>
            <a:r>
              <a:rPr lang="nl-NL" sz="2000" u="sng" dirty="0">
                <a:hlinkClick r:id="rId2"/>
              </a:rPr>
              <a:t>www.5xbeter.nl</a:t>
            </a:r>
            <a:r>
              <a:rPr lang="nl-NL" sz="2000" dirty="0"/>
              <a:t> )</a:t>
            </a:r>
          </a:p>
          <a:p>
            <a:pPr lvl="0"/>
            <a:r>
              <a:rPr lang="nl-NL" sz="2000" dirty="0"/>
              <a:t>Een mentaal geschikte medewerker</a:t>
            </a:r>
          </a:p>
          <a:p>
            <a:pPr lvl="0"/>
            <a:r>
              <a:rPr lang="nl-NL" sz="2000" dirty="0"/>
              <a:t>Een fysieke fitte werknemer (sportschool programma)</a:t>
            </a:r>
          </a:p>
          <a:p>
            <a:pPr lvl="0"/>
            <a:r>
              <a:rPr lang="nl-NL" sz="2000" dirty="0"/>
              <a:t>Coaching gedurende het dienstverband</a:t>
            </a:r>
          </a:p>
          <a:p>
            <a:pPr lvl="0"/>
            <a:r>
              <a:rPr lang="nl-NL" sz="2000" dirty="0"/>
              <a:t>Proefdagen voor start dienstverband</a:t>
            </a:r>
          </a:p>
          <a:p>
            <a:pPr lvl="0"/>
            <a:r>
              <a:rPr lang="nl-NL" sz="2000" dirty="0"/>
              <a:t>Groot netwerk</a:t>
            </a:r>
          </a:p>
          <a:p>
            <a:endParaRPr lang="nl-NL" dirty="0"/>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26</a:t>
            </a:fld>
            <a:endParaRPr lang="nl-NL"/>
          </a:p>
        </p:txBody>
      </p:sp>
    </p:spTree>
    <p:extLst>
      <p:ext uri="{BB962C8B-B14F-4D97-AF65-F5344CB8AC3E}">
        <p14:creationId xmlns:p14="http://schemas.microsoft.com/office/powerpoint/2010/main" val="3668801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Slow </a:t>
            </a:r>
            <a:r>
              <a:rPr lang="nl-NL" dirty="0" err="1"/>
              <a:t>work</a:t>
            </a:r>
            <a:endParaRPr lang="nl-NL" dirty="0"/>
          </a:p>
        </p:txBody>
      </p:sp>
      <p:sp>
        <p:nvSpPr>
          <p:cNvPr id="3" name="Ondertitel 2"/>
          <p:cNvSpPr>
            <a:spLocks noGrp="1"/>
          </p:cNvSpPr>
          <p:nvPr>
            <p:ph type="subTitle" idx="1"/>
          </p:nvPr>
        </p:nvSpPr>
        <p:spPr/>
        <p:txBody>
          <a:bodyPr/>
          <a:lstStyle/>
          <a:p>
            <a:r>
              <a:rPr lang="nl-NL" dirty="0"/>
              <a:t>Een nieuwe kijk op werk</a:t>
            </a:r>
          </a:p>
        </p:txBody>
      </p:sp>
    </p:spTree>
    <p:extLst>
      <p:ext uri="{BB962C8B-B14F-4D97-AF65-F5344CB8AC3E}">
        <p14:creationId xmlns:p14="http://schemas.microsoft.com/office/powerpoint/2010/main" val="94766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Persoonlijke drijfveer </a:t>
            </a:r>
          </a:p>
        </p:txBody>
      </p:sp>
      <p:pic>
        <p:nvPicPr>
          <p:cNvPr id="1026" name="Picture 2" descr="https://scontent-amt2-1.xx.fbcdn.net/v/t1.0-9/12642667_974896295928571_5189926422231161253_n.jpg?oh=9b6d8d9d34e3e80d2b85f5288e3a7f0b&amp;oe=584175E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9" y="1726705"/>
            <a:ext cx="4266109" cy="4294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tam-Morse\Pictures\OMA STAM\6 jaren van pensioen 1979-1999\DSC_3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26705"/>
            <a:ext cx="3888431" cy="431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1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innovatie </a:t>
            </a:r>
          </a:p>
        </p:txBody>
      </p:sp>
      <p:pic>
        <p:nvPicPr>
          <p:cNvPr id="1026" name="Picture 2" descr="Afbeeldingsresultaat voor deverbindingbv.n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5920"/>
            <a:ext cx="8229600" cy="451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2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Aanvraag</a:t>
            </a:r>
          </a:p>
        </p:txBody>
      </p:sp>
      <p:sp>
        <p:nvSpPr>
          <p:cNvPr id="3" name="Tijdelijke aanduiding voor inhoud 2"/>
          <p:cNvSpPr>
            <a:spLocks noGrp="1"/>
          </p:cNvSpPr>
          <p:nvPr>
            <p:ph idx="1"/>
          </p:nvPr>
        </p:nvSpPr>
        <p:spPr>
          <a:xfrm>
            <a:off x="467544" y="3140968"/>
            <a:ext cx="8229600" cy="1656184"/>
          </a:xfrm>
        </p:spPr>
        <p:txBody>
          <a:bodyPr/>
          <a:lstStyle/>
          <a:p>
            <a:r>
              <a:rPr lang="nl-NL" dirty="0"/>
              <a:t>Zoekperiode</a:t>
            </a:r>
          </a:p>
          <a:p>
            <a:r>
              <a:rPr lang="nl-NL" dirty="0"/>
              <a:t>Inspanningsverplichting</a:t>
            </a:r>
          </a:p>
          <a:p>
            <a:r>
              <a:rPr lang="nl-NL" dirty="0"/>
              <a:t>Poort functie</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3</a:t>
            </a:fld>
            <a:endParaRPr lang="nl-NL"/>
          </a:p>
        </p:txBody>
      </p:sp>
    </p:spTree>
    <p:extLst>
      <p:ext uri="{BB962C8B-B14F-4D97-AF65-F5344CB8AC3E}">
        <p14:creationId xmlns:p14="http://schemas.microsoft.com/office/powerpoint/2010/main" val="1375865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poort </a:t>
            </a:r>
          </a:p>
        </p:txBody>
      </p:sp>
      <p:pic>
        <p:nvPicPr>
          <p:cNvPr id="4" name="Picture 2" descr="http://d35gqh05wwjv5k.cloudfront.net/media/catalog/product/N/a/Narrow-Barricade-With-Signs-90782-002-l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988840"/>
            <a:ext cx="3810000" cy="3810000"/>
          </a:xfrm>
          <a:prstGeom prst="rect">
            <a:avLst/>
          </a:prstGeom>
          <a:noFill/>
        </p:spPr>
      </p:pic>
      <p:pic>
        <p:nvPicPr>
          <p:cNvPr id="5" name="Picture 2" descr="http://www.desleutel.be/media/k2/items/cache/b7bf3486982e4cc43532e60a741155a7_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615" y="2060848"/>
            <a:ext cx="4320480" cy="3456384"/>
          </a:xfrm>
          <a:prstGeom prst="rect">
            <a:avLst/>
          </a:prstGeom>
          <a:noFill/>
        </p:spPr>
      </p:pic>
    </p:spTree>
    <p:extLst>
      <p:ext uri="{BB962C8B-B14F-4D97-AF65-F5344CB8AC3E}">
        <p14:creationId xmlns:p14="http://schemas.microsoft.com/office/powerpoint/2010/main" val="97888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Werkbedrijf Jutters en Co</a:t>
            </a:r>
          </a:p>
        </p:txBody>
      </p:sp>
      <p:pic>
        <p:nvPicPr>
          <p:cNvPr id="4" name="Tijdelijke aanduiding voor inhoud 3" descr="http://www.kolillo.com/wp-content/uploads/2014/12/expeditie_work.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60848"/>
            <a:ext cx="5976664" cy="3745517"/>
          </a:xfrm>
          <a:prstGeom prst="rect">
            <a:avLst/>
          </a:prstGeom>
          <a:noFill/>
          <a:ln>
            <a:noFill/>
          </a:ln>
        </p:spPr>
      </p:pic>
    </p:spTree>
    <p:extLst>
      <p:ext uri="{BB962C8B-B14F-4D97-AF65-F5344CB8AC3E}">
        <p14:creationId xmlns:p14="http://schemas.microsoft.com/office/powerpoint/2010/main" val="338345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opgave</a:t>
            </a:r>
          </a:p>
        </p:txBody>
      </p:sp>
      <p:pic>
        <p:nvPicPr>
          <p:cNvPr id="2050" name="Picture 2" descr="Afbeeldingsresultaat voor leefbaarhe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866291" cy="440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1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Werkgebieden</a:t>
            </a:r>
          </a:p>
        </p:txBody>
      </p:sp>
      <p:sp>
        <p:nvSpPr>
          <p:cNvPr id="3" name="Tijdelijke aanduiding voor inhoud 2"/>
          <p:cNvSpPr>
            <a:spLocks noGrp="1"/>
          </p:cNvSpPr>
          <p:nvPr>
            <p:ph idx="1"/>
          </p:nvPr>
        </p:nvSpPr>
        <p:spPr/>
        <p:txBody>
          <a:bodyPr>
            <a:normAutofit fontScale="92500" lnSpcReduction="20000"/>
          </a:bodyPr>
          <a:lstStyle/>
          <a:p>
            <a:pPr lvl="0"/>
            <a:r>
              <a:rPr lang="nl-NL" dirty="0"/>
              <a:t>De publieke ruimte op orde, werken aan leefbaarheid en publieke ruimte</a:t>
            </a:r>
          </a:p>
          <a:p>
            <a:pPr lvl="0"/>
            <a:r>
              <a:rPr lang="nl-NL" dirty="0"/>
              <a:t>Afval wordt grondstof, werken aan en in de circulaire economie van Den Helder</a:t>
            </a:r>
          </a:p>
          <a:p>
            <a:pPr lvl="0"/>
            <a:r>
              <a:rPr lang="nl-NL" dirty="0"/>
              <a:t>Stadslandbouw, werken aan een eetbare stad</a:t>
            </a:r>
          </a:p>
          <a:p>
            <a:pPr lvl="0"/>
            <a:r>
              <a:rPr lang="nl-NL" dirty="0"/>
              <a:t>Parklandschap Den Helder, werken aan natuur, landschap en cultureel erfgoed</a:t>
            </a:r>
          </a:p>
          <a:p>
            <a:pPr lvl="0"/>
            <a:r>
              <a:rPr lang="nl-NL" dirty="0"/>
              <a:t>Den Helder Thuishaven, werken aan het faciliteren van toeristen en recreanten</a:t>
            </a:r>
          </a:p>
          <a:p>
            <a:pPr lvl="0"/>
            <a:r>
              <a:rPr lang="nl-NL" dirty="0"/>
              <a:t>Sociaal aanpakken</a:t>
            </a:r>
          </a:p>
          <a:p>
            <a:endParaRPr lang="nl-NL" dirty="0"/>
          </a:p>
        </p:txBody>
      </p:sp>
    </p:spTree>
    <p:extLst>
      <p:ext uri="{BB962C8B-B14F-4D97-AF65-F5344CB8AC3E}">
        <p14:creationId xmlns:p14="http://schemas.microsoft.com/office/powerpoint/2010/main" val="2647497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792088"/>
          </a:xfrm>
        </p:spPr>
        <p:txBody>
          <a:bodyPr>
            <a:normAutofit fontScale="90000"/>
          </a:bodyPr>
          <a:lstStyle/>
          <a:p>
            <a:r>
              <a:rPr lang="nl-NL" sz="3200" b="1" i="1" dirty="0"/>
              <a:t>Werken aan leefbaarheid en publieke ruimte</a:t>
            </a:r>
            <a:r>
              <a:rPr lang="nl-NL" sz="3200" dirty="0"/>
              <a:t/>
            </a:r>
            <a:br>
              <a:rPr lang="nl-NL" sz="3200" dirty="0"/>
            </a:br>
            <a:endParaRPr lang="nl-NL" sz="3200" dirty="0"/>
          </a:p>
        </p:txBody>
      </p:sp>
      <p:sp>
        <p:nvSpPr>
          <p:cNvPr id="3" name="Tijdelijke aanduiding voor inhoud 2"/>
          <p:cNvSpPr>
            <a:spLocks noGrp="1"/>
          </p:cNvSpPr>
          <p:nvPr>
            <p:ph idx="1"/>
          </p:nvPr>
        </p:nvSpPr>
        <p:spPr>
          <a:xfrm>
            <a:off x="457200" y="836712"/>
            <a:ext cx="8229600" cy="5289451"/>
          </a:xfrm>
        </p:spPr>
        <p:txBody>
          <a:bodyPr>
            <a:normAutofit fontScale="92500" lnSpcReduction="20000"/>
          </a:bodyPr>
          <a:lstStyle/>
          <a:p>
            <a:pPr lvl="0"/>
            <a:r>
              <a:rPr lang="nl-NL" dirty="0"/>
              <a:t>Zwerfvuilverwijdering</a:t>
            </a:r>
          </a:p>
          <a:p>
            <a:pPr lvl="0"/>
            <a:r>
              <a:rPr lang="nl-NL" dirty="0"/>
              <a:t>Schoffelen </a:t>
            </a:r>
          </a:p>
          <a:p>
            <a:pPr lvl="0"/>
            <a:r>
              <a:rPr lang="nl-NL" dirty="0"/>
              <a:t>Onkruidverwijdering</a:t>
            </a:r>
          </a:p>
          <a:p>
            <a:pPr lvl="0"/>
            <a:r>
              <a:rPr lang="nl-NL" dirty="0"/>
              <a:t>Inboeten</a:t>
            </a:r>
          </a:p>
          <a:p>
            <a:pPr lvl="0"/>
            <a:r>
              <a:rPr lang="nl-NL" dirty="0"/>
              <a:t>Water geven</a:t>
            </a:r>
          </a:p>
          <a:p>
            <a:pPr lvl="0"/>
            <a:r>
              <a:rPr lang="nl-NL" dirty="0" err="1"/>
              <a:t>Ijs</a:t>
            </a:r>
            <a:r>
              <a:rPr lang="nl-NL" dirty="0"/>
              <a:t>- en sneeuwvrij maken</a:t>
            </a:r>
          </a:p>
          <a:p>
            <a:pPr lvl="0"/>
            <a:r>
              <a:rPr lang="nl-NL" dirty="0"/>
              <a:t>Snoeien</a:t>
            </a:r>
          </a:p>
          <a:p>
            <a:pPr lvl="0"/>
            <a:r>
              <a:rPr lang="nl-NL" dirty="0"/>
              <a:t>Speeltuinonderhoud</a:t>
            </a:r>
          </a:p>
          <a:p>
            <a:pPr lvl="0"/>
            <a:r>
              <a:rPr lang="nl-NL" dirty="0"/>
              <a:t>Straatmeubilaironderhoud</a:t>
            </a:r>
          </a:p>
          <a:p>
            <a:pPr lvl="0"/>
            <a:r>
              <a:rPr lang="nl-NL" dirty="0"/>
              <a:t>Klein bestratingswerk</a:t>
            </a:r>
          </a:p>
          <a:p>
            <a:pPr lvl="0"/>
            <a:r>
              <a:rPr lang="nl-NL" dirty="0"/>
              <a:t>Beheer specifieke terreinen, zoals begraafplaats </a:t>
            </a:r>
          </a:p>
          <a:p>
            <a:endParaRPr lang="nl-NL" dirty="0"/>
          </a:p>
          <a:p>
            <a:endParaRPr lang="nl-NL" dirty="0"/>
          </a:p>
        </p:txBody>
      </p:sp>
      <p:pic>
        <p:nvPicPr>
          <p:cNvPr id="4" name="Picture 2" descr="http://www.noordhollandsdagblad.nl/stadstreek/alkmaar/article27180199.ece/a411a/ALTERNATES/w600/CX140_5C97_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412776"/>
            <a:ext cx="3737084" cy="3622351"/>
          </a:xfrm>
          <a:prstGeom prst="rect">
            <a:avLst/>
          </a:prstGeom>
          <a:noFill/>
        </p:spPr>
      </p:pic>
    </p:spTree>
    <p:extLst>
      <p:ext uri="{BB962C8B-B14F-4D97-AF65-F5344CB8AC3E}">
        <p14:creationId xmlns:p14="http://schemas.microsoft.com/office/powerpoint/2010/main" val="3059803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800" b="1" i="1" dirty="0"/>
              <a:t>Werken aan en in de circulaire economie van Den Helder</a:t>
            </a:r>
            <a:r>
              <a:rPr lang="nl-NL" sz="2800" dirty="0"/>
              <a:t/>
            </a:r>
            <a:br>
              <a:rPr lang="nl-NL" sz="2800" dirty="0"/>
            </a:br>
            <a:endParaRPr lang="nl-NL" sz="2800" dirty="0"/>
          </a:p>
        </p:txBody>
      </p:sp>
      <p:sp>
        <p:nvSpPr>
          <p:cNvPr id="3" name="Tijdelijke aanduiding voor inhoud 2"/>
          <p:cNvSpPr>
            <a:spLocks noGrp="1"/>
          </p:cNvSpPr>
          <p:nvPr>
            <p:ph idx="1"/>
          </p:nvPr>
        </p:nvSpPr>
        <p:spPr>
          <a:xfrm>
            <a:off x="457200" y="1196752"/>
            <a:ext cx="8229600" cy="4929411"/>
          </a:xfrm>
        </p:spPr>
        <p:txBody>
          <a:bodyPr/>
          <a:lstStyle/>
          <a:p>
            <a:pPr lvl="0"/>
            <a:r>
              <a:rPr lang="nl-NL" dirty="0"/>
              <a:t>Verwerken snoei- en hout afval</a:t>
            </a:r>
          </a:p>
          <a:p>
            <a:pPr lvl="0"/>
            <a:r>
              <a:rPr lang="nl-NL" dirty="0"/>
              <a:t>Herstel van bruikbaar afval /</a:t>
            </a:r>
            <a:r>
              <a:rPr lang="nl-NL" dirty="0" err="1"/>
              <a:t>Repair</a:t>
            </a:r>
            <a:r>
              <a:rPr lang="nl-NL" dirty="0"/>
              <a:t> – café</a:t>
            </a:r>
          </a:p>
          <a:p>
            <a:pPr lvl="0"/>
            <a:r>
              <a:rPr lang="nl-NL" dirty="0"/>
              <a:t>Werkzaamheden in relatie tot recycling</a:t>
            </a:r>
          </a:p>
          <a:p>
            <a:pPr lvl="0"/>
            <a:r>
              <a:rPr lang="nl-NL" dirty="0"/>
              <a:t>Productie nieuwe producten uit bruikbaar afval</a:t>
            </a:r>
          </a:p>
          <a:p>
            <a:pPr lvl="0"/>
            <a:r>
              <a:rPr lang="nl-NL" dirty="0"/>
              <a:t>Administratie</a:t>
            </a:r>
          </a:p>
          <a:p>
            <a:pPr lvl="0"/>
            <a:r>
              <a:rPr lang="nl-NL" dirty="0"/>
              <a:t>Promotie en marketing</a:t>
            </a:r>
          </a:p>
          <a:p>
            <a:endParaRPr lang="nl-NL" dirty="0"/>
          </a:p>
        </p:txBody>
      </p:sp>
      <p:pic>
        <p:nvPicPr>
          <p:cNvPr id="4" name="Afbeelding 3" descr="http://www.noordhollandsdagblad.nl/incoming/article21597103.ece/ALTERNATES/w470/geefwe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3982" y="3573016"/>
            <a:ext cx="4028497" cy="2664296"/>
          </a:xfrm>
          <a:prstGeom prst="rect">
            <a:avLst/>
          </a:prstGeom>
          <a:noFill/>
          <a:ln>
            <a:noFill/>
          </a:ln>
        </p:spPr>
      </p:pic>
    </p:spTree>
    <p:extLst>
      <p:ext uri="{BB962C8B-B14F-4D97-AF65-F5344CB8AC3E}">
        <p14:creationId xmlns:p14="http://schemas.microsoft.com/office/powerpoint/2010/main" val="110643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100" b="1" i="1" dirty="0"/>
              <a:t>Werken aan een eetbare stad</a:t>
            </a:r>
            <a:r>
              <a:rPr lang="nl-NL" dirty="0"/>
              <a:t/>
            </a:r>
            <a:br>
              <a:rPr lang="nl-NL" dirty="0"/>
            </a:br>
            <a:endParaRPr lang="nl-NL" dirty="0"/>
          </a:p>
        </p:txBody>
      </p:sp>
      <p:sp>
        <p:nvSpPr>
          <p:cNvPr id="3" name="Tijdelijke aanduiding voor inhoud 2"/>
          <p:cNvSpPr>
            <a:spLocks noGrp="1"/>
          </p:cNvSpPr>
          <p:nvPr>
            <p:ph idx="1"/>
          </p:nvPr>
        </p:nvSpPr>
        <p:spPr>
          <a:xfrm>
            <a:off x="457200" y="980728"/>
            <a:ext cx="8229600" cy="5145435"/>
          </a:xfrm>
        </p:spPr>
        <p:txBody>
          <a:bodyPr>
            <a:normAutofit fontScale="92500" lnSpcReduction="20000"/>
          </a:bodyPr>
          <a:lstStyle/>
          <a:p>
            <a:pPr lvl="0"/>
            <a:r>
              <a:rPr lang="nl-NL" dirty="0"/>
              <a:t>Zaaien</a:t>
            </a:r>
          </a:p>
          <a:p>
            <a:pPr lvl="0"/>
            <a:r>
              <a:rPr lang="nl-NL" dirty="0"/>
              <a:t>Planten</a:t>
            </a:r>
          </a:p>
          <a:p>
            <a:pPr lvl="0"/>
            <a:r>
              <a:rPr lang="nl-NL" dirty="0"/>
              <a:t>Gewas verzorging</a:t>
            </a:r>
          </a:p>
          <a:p>
            <a:pPr lvl="0"/>
            <a:r>
              <a:rPr lang="nl-NL" dirty="0"/>
              <a:t>Onkruid wieden</a:t>
            </a:r>
          </a:p>
          <a:p>
            <a:pPr lvl="0"/>
            <a:r>
              <a:rPr lang="nl-NL" dirty="0"/>
              <a:t>Stekken en </a:t>
            </a:r>
            <a:r>
              <a:rPr lang="nl-NL" dirty="0" err="1"/>
              <a:t>ompotten</a:t>
            </a:r>
            <a:endParaRPr lang="nl-NL" dirty="0"/>
          </a:p>
          <a:p>
            <a:pPr lvl="0"/>
            <a:r>
              <a:rPr lang="nl-NL" dirty="0"/>
              <a:t>Dieren verzorging</a:t>
            </a:r>
          </a:p>
          <a:p>
            <a:pPr lvl="0"/>
            <a:r>
              <a:rPr lang="nl-NL" dirty="0"/>
              <a:t>Oogsten</a:t>
            </a:r>
          </a:p>
          <a:p>
            <a:pPr lvl="0"/>
            <a:r>
              <a:rPr lang="nl-NL" dirty="0"/>
              <a:t>Klaar maken voor distributie</a:t>
            </a:r>
          </a:p>
          <a:p>
            <a:pPr lvl="0"/>
            <a:r>
              <a:rPr lang="nl-NL" dirty="0"/>
              <a:t>Distributie</a:t>
            </a:r>
          </a:p>
          <a:p>
            <a:pPr lvl="0"/>
            <a:r>
              <a:rPr lang="nl-NL" dirty="0"/>
              <a:t>Administratie</a:t>
            </a:r>
          </a:p>
          <a:p>
            <a:pPr lvl="0"/>
            <a:r>
              <a:rPr lang="nl-NL" dirty="0"/>
              <a:t>Promotie en marketing</a:t>
            </a:r>
          </a:p>
          <a:p>
            <a:endParaRPr lang="nl-NL" dirty="0"/>
          </a:p>
        </p:txBody>
      </p:sp>
      <p:pic>
        <p:nvPicPr>
          <p:cNvPr id="4" name="irc_mi" descr="http://cdn.rodiinternet.nl/photos/000/224/216/medium/29769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980728"/>
            <a:ext cx="3900914" cy="3168352"/>
          </a:xfrm>
          <a:prstGeom prst="rect">
            <a:avLst/>
          </a:prstGeom>
          <a:noFill/>
          <a:ln>
            <a:noFill/>
          </a:ln>
          <a:effectLst/>
          <a:extLst/>
        </p:spPr>
      </p:pic>
    </p:spTree>
    <p:extLst>
      <p:ext uri="{BB962C8B-B14F-4D97-AF65-F5344CB8AC3E}">
        <p14:creationId xmlns:p14="http://schemas.microsoft.com/office/powerpoint/2010/main" val="82151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i="1" dirty="0"/>
              <a:t>Werken aan natuur- landschap en cultureel erfgoed</a:t>
            </a:r>
            <a:r>
              <a:rPr lang="nl-NL" sz="2800" dirty="0"/>
              <a:t/>
            </a:r>
            <a:br>
              <a:rPr lang="nl-NL" sz="2800" dirty="0"/>
            </a:br>
            <a:endParaRPr lang="nl-NL" sz="2800" dirty="0"/>
          </a:p>
        </p:txBody>
      </p:sp>
      <p:sp>
        <p:nvSpPr>
          <p:cNvPr id="3" name="Tijdelijke aanduiding voor inhoud 2"/>
          <p:cNvSpPr>
            <a:spLocks noGrp="1"/>
          </p:cNvSpPr>
          <p:nvPr>
            <p:ph idx="1"/>
          </p:nvPr>
        </p:nvSpPr>
        <p:spPr>
          <a:xfrm>
            <a:off x="457200" y="1052736"/>
            <a:ext cx="8229600" cy="5073427"/>
          </a:xfrm>
        </p:spPr>
        <p:txBody>
          <a:bodyPr/>
          <a:lstStyle/>
          <a:p>
            <a:pPr lvl="0"/>
            <a:r>
              <a:rPr lang="nl-NL" dirty="0"/>
              <a:t>Natuurbouw</a:t>
            </a:r>
          </a:p>
          <a:p>
            <a:pPr lvl="0"/>
            <a:r>
              <a:rPr lang="nl-NL" dirty="0"/>
              <a:t>Maaien</a:t>
            </a:r>
          </a:p>
          <a:p>
            <a:pPr lvl="0"/>
            <a:r>
              <a:rPr lang="nl-NL" dirty="0"/>
              <a:t>Schouwen</a:t>
            </a:r>
          </a:p>
          <a:p>
            <a:pPr lvl="0"/>
            <a:r>
              <a:rPr lang="nl-NL" dirty="0"/>
              <a:t>Monumentenherstel</a:t>
            </a:r>
          </a:p>
          <a:p>
            <a:pPr lvl="0"/>
            <a:r>
              <a:rPr lang="nl-NL" dirty="0"/>
              <a:t>Administratie</a:t>
            </a:r>
          </a:p>
          <a:p>
            <a:pPr lvl="0"/>
            <a:r>
              <a:rPr lang="nl-NL" dirty="0"/>
              <a:t>Promotie en marketing</a:t>
            </a:r>
          </a:p>
          <a:p>
            <a:endParaRPr lang="nl-NL" dirty="0"/>
          </a:p>
        </p:txBody>
      </p:sp>
      <p:pic>
        <p:nvPicPr>
          <p:cNvPr id="4" name="Afbeelding 3" descr="http://www.ontdekdenhelder.com/wordpress/wp-content/uploads/op-het-terrein-staan-25-bunkers-al-dan-niet-tot-kunstwerk-verheven-nollenproject-den-held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340768"/>
            <a:ext cx="3856082" cy="2808312"/>
          </a:xfrm>
          <a:prstGeom prst="rect">
            <a:avLst/>
          </a:prstGeom>
          <a:noFill/>
          <a:ln>
            <a:noFill/>
          </a:ln>
        </p:spPr>
      </p:pic>
    </p:spTree>
    <p:extLst>
      <p:ext uri="{BB962C8B-B14F-4D97-AF65-F5344CB8AC3E}">
        <p14:creationId xmlns:p14="http://schemas.microsoft.com/office/powerpoint/2010/main" val="75354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800" b="1" i="1" dirty="0"/>
              <a:t>Werken aan het faciliteren van toeristen en recreanten</a:t>
            </a:r>
            <a:r>
              <a:rPr lang="nl-NL" sz="2800" dirty="0"/>
              <a:t/>
            </a:r>
            <a:br>
              <a:rPr lang="nl-NL" sz="2800" dirty="0"/>
            </a:br>
            <a:endParaRPr lang="nl-NL" sz="2800" dirty="0"/>
          </a:p>
        </p:txBody>
      </p:sp>
      <p:sp>
        <p:nvSpPr>
          <p:cNvPr id="3" name="Tijdelijke aanduiding voor inhoud 2"/>
          <p:cNvSpPr>
            <a:spLocks noGrp="1"/>
          </p:cNvSpPr>
          <p:nvPr>
            <p:ph idx="1"/>
          </p:nvPr>
        </p:nvSpPr>
        <p:spPr>
          <a:xfrm>
            <a:off x="457200" y="1124744"/>
            <a:ext cx="8229600" cy="5001419"/>
          </a:xfrm>
        </p:spPr>
        <p:txBody>
          <a:bodyPr/>
          <a:lstStyle/>
          <a:p>
            <a:pPr lvl="0"/>
            <a:r>
              <a:rPr lang="nl-NL" dirty="0"/>
              <a:t>Ontwikkelen en verzorgen rondleidingen</a:t>
            </a:r>
          </a:p>
          <a:p>
            <a:pPr lvl="0"/>
            <a:r>
              <a:rPr lang="nl-NL" dirty="0"/>
              <a:t>fiets- en wandelroutebeheer</a:t>
            </a:r>
          </a:p>
          <a:p>
            <a:pPr lvl="0"/>
            <a:r>
              <a:rPr lang="nl-NL" dirty="0"/>
              <a:t>toezicht, verwijzen, </a:t>
            </a:r>
          </a:p>
          <a:p>
            <a:pPr lvl="0"/>
            <a:r>
              <a:rPr lang="nl-NL" dirty="0"/>
              <a:t>activiteiten organiseren en ondersteunen</a:t>
            </a:r>
          </a:p>
          <a:p>
            <a:pPr lvl="0"/>
            <a:r>
              <a:rPr lang="nl-NL" dirty="0"/>
              <a:t>horeca</a:t>
            </a:r>
          </a:p>
          <a:p>
            <a:pPr lvl="0"/>
            <a:r>
              <a:rPr lang="nl-NL" dirty="0"/>
              <a:t>administratie</a:t>
            </a:r>
          </a:p>
          <a:p>
            <a:pPr marL="0" indent="0">
              <a:buNone/>
            </a:pPr>
            <a:r>
              <a:rPr lang="nl-NL" dirty="0"/>
              <a:t> </a:t>
            </a:r>
          </a:p>
          <a:p>
            <a:endParaRPr lang="nl-NL" dirty="0"/>
          </a:p>
        </p:txBody>
      </p:sp>
      <p:pic>
        <p:nvPicPr>
          <p:cNvPr id="4" name="Afbeelding 3" descr="http://www.hoorngids.nl/content/7951/news/clnt/3623367_3_or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428999"/>
            <a:ext cx="4943951" cy="3024337"/>
          </a:xfrm>
          <a:prstGeom prst="rect">
            <a:avLst/>
          </a:prstGeom>
          <a:noFill/>
          <a:ln>
            <a:noFill/>
          </a:ln>
        </p:spPr>
      </p:pic>
    </p:spTree>
    <p:extLst>
      <p:ext uri="{BB962C8B-B14F-4D97-AF65-F5344CB8AC3E}">
        <p14:creationId xmlns:p14="http://schemas.microsoft.com/office/powerpoint/2010/main" val="3160212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868958"/>
          </a:xfrm>
        </p:spPr>
        <p:txBody>
          <a:bodyPr>
            <a:normAutofit fontScale="90000"/>
          </a:bodyPr>
          <a:lstStyle/>
          <a:p>
            <a:r>
              <a:rPr lang="nl-NL" sz="3100" b="1" i="1" dirty="0"/>
              <a:t>Werken aan zorg, ondersteuning en sociale stijging</a:t>
            </a:r>
            <a:r>
              <a:rPr lang="nl-NL" sz="3100" dirty="0"/>
              <a:t/>
            </a:r>
            <a:br>
              <a:rPr lang="nl-NL" sz="3100" dirty="0"/>
            </a:br>
            <a:r>
              <a:rPr lang="nl-NL" b="1" i="1" dirty="0"/>
              <a:t> </a:t>
            </a:r>
            <a:r>
              <a:rPr lang="nl-NL" dirty="0"/>
              <a:t/>
            </a:r>
            <a:br>
              <a:rPr lang="nl-NL" dirty="0"/>
            </a:br>
            <a:endParaRPr lang="nl-NL" dirty="0"/>
          </a:p>
        </p:txBody>
      </p:sp>
      <p:sp>
        <p:nvSpPr>
          <p:cNvPr id="3" name="Tijdelijke aanduiding voor inhoud 2"/>
          <p:cNvSpPr>
            <a:spLocks noGrp="1"/>
          </p:cNvSpPr>
          <p:nvPr>
            <p:ph idx="1"/>
          </p:nvPr>
        </p:nvSpPr>
        <p:spPr>
          <a:xfrm>
            <a:off x="457200" y="764704"/>
            <a:ext cx="8229600" cy="5361459"/>
          </a:xfrm>
        </p:spPr>
        <p:txBody>
          <a:bodyPr/>
          <a:lstStyle/>
          <a:p>
            <a:pPr lvl="0"/>
            <a:r>
              <a:rPr lang="nl-NL" dirty="0"/>
              <a:t>administratie</a:t>
            </a:r>
          </a:p>
          <a:p>
            <a:pPr lvl="0"/>
            <a:r>
              <a:rPr lang="nl-NL" dirty="0"/>
              <a:t>budgetbeheer</a:t>
            </a:r>
          </a:p>
          <a:p>
            <a:pPr lvl="0"/>
            <a:r>
              <a:rPr lang="nl-NL" dirty="0"/>
              <a:t>activiteitenbegeleiding</a:t>
            </a:r>
          </a:p>
          <a:p>
            <a:pPr lvl="0"/>
            <a:r>
              <a:rPr lang="nl-NL" dirty="0"/>
              <a:t>scholing automatisering</a:t>
            </a:r>
          </a:p>
          <a:p>
            <a:pPr lvl="0"/>
            <a:r>
              <a:rPr lang="nl-NL" dirty="0"/>
              <a:t>privé-tuin-onderhoud</a:t>
            </a:r>
          </a:p>
          <a:p>
            <a:pPr lvl="0"/>
            <a:r>
              <a:rPr lang="nl-NL" dirty="0"/>
              <a:t>taallessen, rekenlessen, inburgering, </a:t>
            </a:r>
          </a:p>
          <a:p>
            <a:r>
              <a:rPr lang="nl-NL" dirty="0"/>
              <a:t>faciliterende werkzaamheden als vervoer</a:t>
            </a:r>
          </a:p>
          <a:p>
            <a:pPr lvl="0"/>
            <a:endParaRPr lang="nl-NL" dirty="0"/>
          </a:p>
          <a:p>
            <a:endParaRPr lang="nl-NL"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780106"/>
            <a:ext cx="3600400" cy="3008933"/>
          </a:xfrm>
          <a:prstGeom prst="rect">
            <a:avLst/>
          </a:prstGeom>
          <a:noFill/>
          <a:ln>
            <a:noFill/>
          </a:ln>
          <a:extLst/>
        </p:spPr>
      </p:pic>
    </p:spTree>
    <p:extLst>
      <p:ext uri="{BB962C8B-B14F-4D97-AF65-F5344CB8AC3E}">
        <p14:creationId xmlns:p14="http://schemas.microsoft.com/office/powerpoint/2010/main" val="208800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352928" cy="720725"/>
          </a:xfrm>
        </p:spPr>
        <p:txBody>
          <a:bodyPr/>
          <a:lstStyle/>
          <a:p>
            <a:r>
              <a:rPr lang="nl-NL" dirty="0"/>
              <a:t>Helder Zicht Op Werk</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4</a:t>
            </a:fld>
            <a:endParaRPr lang="nl-NL"/>
          </a:p>
        </p:txBody>
      </p:sp>
      <p:graphicFrame>
        <p:nvGraphicFramePr>
          <p:cNvPr id="3" name="Diagram 2"/>
          <p:cNvGraphicFramePr/>
          <p:nvPr>
            <p:extLst>
              <p:ext uri="{D42A27DB-BD31-4B8C-83A1-F6EECF244321}">
                <p14:modId xmlns:p14="http://schemas.microsoft.com/office/powerpoint/2010/main" val="357910978"/>
              </p:ext>
            </p:extLst>
          </p:nvPr>
        </p:nvGraphicFramePr>
        <p:xfrm>
          <a:off x="251520" y="1124744"/>
          <a:ext cx="756084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545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074" name="Picture 2" descr="Afbeeldingsresultaat voor loesje we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503802" cy="44644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slow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3013">
            <a:off x="611560" y="4293096"/>
            <a:ext cx="3348057" cy="18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91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36713"/>
            <a:ext cx="8147248" cy="1080120"/>
          </a:xfrm>
        </p:spPr>
        <p:txBody>
          <a:bodyPr/>
          <a:lstStyle/>
          <a:p>
            <a:r>
              <a:rPr lang="nl-NL" dirty="0"/>
              <a:t>Impressie</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5</a:t>
            </a:fld>
            <a:endParaRPr lang="nl-NL"/>
          </a:p>
        </p:txBody>
      </p:sp>
      <p:pic>
        <p:nvPicPr>
          <p:cNvPr id="7" name="NOiblbXUj3M"/>
          <p:cNvPicPr>
            <a:picLocks noRot="1" noChangeAspect="1"/>
          </p:cNvPicPr>
          <p:nvPr>
            <a:videoFile r:link="rId1"/>
          </p:nvPr>
        </p:nvPicPr>
        <p:blipFill>
          <a:blip r:embed="rId3"/>
          <a:stretch>
            <a:fillRect/>
          </a:stretch>
        </p:blipFill>
        <p:spPr>
          <a:xfrm>
            <a:off x="755576" y="2204864"/>
            <a:ext cx="7200800" cy="4392488"/>
          </a:xfrm>
          <a:prstGeom prst="rect">
            <a:avLst/>
          </a:prstGeom>
          <a:ln w="88900" cap="sq" cmpd="thickThin">
            <a:solidFill>
              <a:srgbClr val="000000"/>
            </a:solidFill>
            <a:prstDash val="solid"/>
            <a:miter lim="800000"/>
          </a:ln>
          <a:effectLst>
            <a:innerShdw blurRad="76200">
              <a:srgbClr val="000000"/>
            </a:innerShdw>
          </a:effectLst>
        </p:spPr>
      </p:pic>
      <p:sp>
        <p:nvSpPr>
          <p:cNvPr id="6" name="Rechthoek 5"/>
          <p:cNvSpPr/>
          <p:nvPr/>
        </p:nvSpPr>
        <p:spPr>
          <a:xfrm>
            <a:off x="2451868" y="3198168"/>
            <a:ext cx="4240263" cy="461665"/>
          </a:xfrm>
          <a:prstGeom prst="rect">
            <a:avLst/>
          </a:prstGeom>
        </p:spPr>
        <p:txBody>
          <a:bodyPr wrap="none">
            <a:spAutoFit/>
          </a:bodyPr>
          <a:lstStyle/>
          <a:p>
            <a:r>
              <a:rPr lang="nl-NL" dirty="0"/>
              <a:t>https://youtu.be/NOiblbXUj3M</a:t>
            </a:r>
          </a:p>
        </p:txBody>
      </p:sp>
    </p:spTree>
    <p:extLst>
      <p:ext uri="{BB962C8B-B14F-4D97-AF65-F5344CB8AC3E}">
        <p14:creationId xmlns:p14="http://schemas.microsoft.com/office/powerpoint/2010/main" val="10292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73238"/>
            <a:ext cx="6635080" cy="720725"/>
          </a:xfrm>
        </p:spPr>
        <p:txBody>
          <a:bodyPr/>
          <a:lstStyle/>
          <a:p>
            <a:r>
              <a:rPr lang="nl-NL" dirty="0"/>
              <a:t>Resultaat laatste zeepkistsessie</a:t>
            </a:r>
          </a:p>
        </p:txBody>
      </p:sp>
      <p:sp>
        <p:nvSpPr>
          <p:cNvPr id="3" name="Tijdelijke aanduiding voor inhoud 2"/>
          <p:cNvSpPr>
            <a:spLocks noGrp="1"/>
          </p:cNvSpPr>
          <p:nvPr>
            <p:ph idx="1"/>
          </p:nvPr>
        </p:nvSpPr>
        <p:spPr>
          <a:xfrm>
            <a:off x="457200" y="3429001"/>
            <a:ext cx="8229600" cy="1224136"/>
          </a:xfrm>
        </p:spPr>
        <p:txBody>
          <a:bodyPr/>
          <a:lstStyle/>
          <a:p>
            <a:pPr marL="0" indent="0" algn="ctr">
              <a:buNone/>
            </a:pPr>
            <a:r>
              <a:rPr lang="nl-NL" sz="6000" b="1" dirty="0">
                <a:solidFill>
                  <a:srgbClr val="FF0000"/>
                </a:solidFill>
              </a:rPr>
              <a:t>32</a:t>
            </a:r>
            <a:r>
              <a:rPr lang="nl-NL" dirty="0"/>
              <a:t> kandidaten, </a:t>
            </a:r>
            <a:r>
              <a:rPr lang="nl-NL" sz="6000" b="1" dirty="0">
                <a:solidFill>
                  <a:srgbClr val="FF0000"/>
                </a:solidFill>
              </a:rPr>
              <a:t>24</a:t>
            </a:r>
            <a:r>
              <a:rPr lang="nl-NL" dirty="0"/>
              <a:t> aan het werk</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6</a:t>
            </a:fld>
            <a:endParaRPr lang="nl-NL"/>
          </a:p>
        </p:txBody>
      </p:sp>
    </p:spTree>
    <p:extLst>
      <p:ext uri="{BB962C8B-B14F-4D97-AF65-F5344CB8AC3E}">
        <p14:creationId xmlns:p14="http://schemas.microsoft.com/office/powerpoint/2010/main" val="117782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Uitstroom of doorstroom</a:t>
            </a:r>
          </a:p>
        </p:txBody>
      </p:sp>
      <p:sp>
        <p:nvSpPr>
          <p:cNvPr id="3" name="Tijdelijke aanduiding voor inhoud 2"/>
          <p:cNvSpPr>
            <a:spLocks noGrp="1"/>
          </p:cNvSpPr>
          <p:nvPr>
            <p:ph idx="1"/>
          </p:nvPr>
        </p:nvSpPr>
        <p:spPr>
          <a:xfrm>
            <a:off x="467544" y="3356992"/>
            <a:ext cx="8229600" cy="1007740"/>
          </a:xfrm>
        </p:spPr>
        <p:txBody>
          <a:bodyPr/>
          <a:lstStyle/>
          <a:p>
            <a:r>
              <a:rPr lang="nl-NL" dirty="0"/>
              <a:t>Uitstroom naar betaald werk</a:t>
            </a:r>
          </a:p>
          <a:p>
            <a:r>
              <a:rPr lang="nl-NL" dirty="0"/>
              <a:t>Doorstroom naar consulent met advies</a:t>
            </a:r>
          </a:p>
        </p:txBody>
      </p:sp>
      <p:sp>
        <p:nvSpPr>
          <p:cNvPr id="4" name="Tijdelijke aanduiding voor dianummer 3"/>
          <p:cNvSpPr>
            <a:spLocks noGrp="1"/>
          </p:cNvSpPr>
          <p:nvPr>
            <p:ph type="sldNum" sz="quarter" idx="10"/>
          </p:nvPr>
        </p:nvSpPr>
        <p:spPr/>
        <p:txBody>
          <a:bodyPr/>
          <a:lstStyle/>
          <a:p>
            <a:fld id="{6A99A1F5-F3F5-4DC2-B0E6-D5856362F89E}" type="slidenum">
              <a:rPr lang="nl-NL" smtClean="0"/>
              <a:pPr/>
              <a:t>7</a:t>
            </a:fld>
            <a:endParaRPr lang="nl-NL"/>
          </a:p>
        </p:txBody>
      </p:sp>
    </p:spTree>
    <p:extLst>
      <p:ext uri="{BB962C8B-B14F-4D97-AF65-F5344CB8AC3E}">
        <p14:creationId xmlns:p14="http://schemas.microsoft.com/office/powerpoint/2010/main" val="263060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512" y="998730"/>
            <a:ext cx="7772400" cy="1263254"/>
          </a:xfrm>
          <a:noFill/>
        </p:spPr>
        <p:txBody>
          <a:bodyPr anchor="t"/>
          <a:lstStyle/>
          <a:p>
            <a:r>
              <a:rPr lang="nl-NL" sz="1200" dirty="0">
                <a:solidFill>
                  <a:schemeClr val="bg1"/>
                </a:solidFill>
                <a:latin typeface="Arial" pitchFamily="34" charset="0"/>
                <a:ea typeface="ＭＳ Ｐゴシック" pitchFamily="34" charset="-128"/>
                <a:cs typeface="Arial" pitchFamily="34" charset="0"/>
              </a:rPr>
              <a:t/>
            </a:r>
            <a:br>
              <a:rPr lang="nl-NL" sz="1200" dirty="0">
                <a:solidFill>
                  <a:schemeClr val="bg1"/>
                </a:solidFill>
                <a:latin typeface="Arial" pitchFamily="34" charset="0"/>
                <a:ea typeface="ＭＳ Ｐゴシック" pitchFamily="34" charset="-128"/>
                <a:cs typeface="Arial" pitchFamily="34" charset="0"/>
              </a:rPr>
            </a:br>
            <a:r>
              <a:rPr lang="nl-NL" b="1" dirty="0">
                <a:latin typeface="Arial" pitchFamily="34" charset="0"/>
                <a:ea typeface="Verdana" panose="020B0604030504040204" pitchFamily="34" charset="0"/>
                <a:cs typeface="Arial" pitchFamily="34" charset="0"/>
              </a:rPr>
              <a:t> </a:t>
            </a:r>
            <a:r>
              <a:rPr lang="nl-NL" sz="3200" dirty="0">
                <a:latin typeface="Arial" pitchFamily="34" charset="0"/>
                <a:ea typeface="Verdana" panose="020B0604030504040204" pitchFamily="34" charset="0"/>
                <a:cs typeface="Arial" pitchFamily="34" charset="0"/>
              </a:rPr>
              <a:t/>
            </a:r>
            <a:br>
              <a:rPr lang="nl-NL" sz="3200" dirty="0">
                <a:latin typeface="Arial" pitchFamily="34" charset="0"/>
                <a:ea typeface="Verdana" panose="020B0604030504040204" pitchFamily="34" charset="0"/>
                <a:cs typeface="Arial" pitchFamily="34" charset="0"/>
              </a:rPr>
            </a:br>
            <a:r>
              <a:rPr lang="nl-NL" sz="3200" dirty="0">
                <a:latin typeface="Arial" pitchFamily="34" charset="0"/>
                <a:ea typeface="Verdana" panose="020B0604030504040204" pitchFamily="34" charset="0"/>
                <a:cs typeface="Arial" pitchFamily="34" charset="0"/>
              </a:rPr>
              <a:t/>
            </a:r>
            <a:br>
              <a:rPr lang="nl-NL" sz="3200" dirty="0">
                <a:latin typeface="Arial" pitchFamily="34" charset="0"/>
                <a:ea typeface="Verdana" panose="020B0604030504040204" pitchFamily="34" charset="0"/>
                <a:cs typeface="Arial" pitchFamily="34" charset="0"/>
              </a:rPr>
            </a:br>
            <a:r>
              <a:rPr lang="nl-NL" sz="3200" b="1" dirty="0">
                <a:latin typeface="Arial" pitchFamily="34" charset="0"/>
                <a:ea typeface="ＭＳ Ｐゴシック" pitchFamily="34" charset="-128"/>
                <a:cs typeface="Arial" pitchFamily="34" charset="0"/>
              </a:rPr>
              <a:t/>
            </a:r>
            <a:br>
              <a:rPr lang="nl-NL" sz="3200" b="1" dirty="0">
                <a:latin typeface="Arial" pitchFamily="34" charset="0"/>
                <a:ea typeface="ＭＳ Ｐゴシック" pitchFamily="34" charset="-128"/>
                <a:cs typeface="Arial" pitchFamily="34" charset="0"/>
              </a:rPr>
            </a:br>
            <a:endParaRPr lang="nl-NL" sz="3200" dirty="0">
              <a:solidFill>
                <a:schemeClr val="bg1"/>
              </a:solidFill>
              <a:latin typeface="Arial" pitchFamily="34" charset="0"/>
              <a:ea typeface="ＭＳ Ｐゴシック" pitchFamily="34" charset="-128"/>
              <a:cs typeface="Arial" pitchFamily="34" charset="0"/>
            </a:endParaRPr>
          </a:p>
        </p:txBody>
      </p:sp>
      <p:sp>
        <p:nvSpPr>
          <p:cNvPr id="5123" name="Rectangle 3"/>
          <p:cNvSpPr>
            <a:spLocks noGrp="1" noChangeArrowheads="1"/>
          </p:cNvSpPr>
          <p:nvPr>
            <p:ph type="subTitle" idx="1"/>
          </p:nvPr>
        </p:nvSpPr>
        <p:spPr>
          <a:xfrm>
            <a:off x="155985" y="2231868"/>
            <a:ext cx="8291612" cy="2781309"/>
          </a:xfrm>
        </p:spPr>
        <p:txBody>
          <a:bodyPr/>
          <a:lstStyle/>
          <a:p>
            <a:pPr algn="l" eaLnBrk="1" hangingPunct="1"/>
            <a:r>
              <a:rPr lang="nl-NL" sz="2400" dirty="0">
                <a:latin typeface="Arial" pitchFamily="34" charset="0"/>
                <a:ea typeface="Verdana" panose="020B0604030504040204" pitchFamily="34" charset="0"/>
                <a:cs typeface="Arial" pitchFamily="34" charset="0"/>
              </a:rPr>
              <a:t>		</a:t>
            </a:r>
          </a:p>
          <a:p>
            <a:pPr algn="l" eaLnBrk="1" hangingPunct="1"/>
            <a:endParaRPr lang="nl-NL" sz="2400" dirty="0">
              <a:latin typeface="Arial" pitchFamily="34" charset="0"/>
              <a:ea typeface="Verdana" panose="020B0604030504040204" pitchFamily="34" charset="0"/>
              <a:cs typeface="Arial" pitchFamily="34" charset="0"/>
            </a:endParaRPr>
          </a:p>
          <a:p>
            <a:pPr algn="l" eaLnBrk="1" hangingPunct="1"/>
            <a:endParaRPr lang="nl-NL" sz="2400" dirty="0">
              <a:latin typeface="Arial" pitchFamily="34" charset="0"/>
              <a:ea typeface="Verdana" panose="020B0604030504040204" pitchFamily="34" charset="0"/>
              <a:cs typeface="Arial" pitchFamily="34" charset="0"/>
            </a:endParaRPr>
          </a:p>
          <a:p>
            <a:pPr algn="l" eaLnBrk="1" hangingPunct="1"/>
            <a:endParaRPr lang="nl-NL" sz="2400" dirty="0">
              <a:latin typeface="Arial" pitchFamily="34" charset="0"/>
              <a:ea typeface="Verdana" panose="020B0604030504040204" pitchFamily="34" charset="0"/>
              <a:cs typeface="Arial" pitchFamily="34" charset="0"/>
            </a:endParaRPr>
          </a:p>
          <a:p>
            <a:pPr algn="l" eaLnBrk="1" hangingPunct="1"/>
            <a:r>
              <a:rPr lang="nl-NL" sz="2400" dirty="0">
                <a:latin typeface="Arial" pitchFamily="34" charset="0"/>
                <a:ea typeface="Verdana" panose="020B0604030504040204" pitchFamily="34" charset="0"/>
                <a:cs typeface="Arial" pitchFamily="34" charset="0"/>
              </a:rPr>
              <a:t>	</a:t>
            </a:r>
            <a:endParaRPr lang="nl-NL" sz="2000" b="1" dirty="0">
              <a:latin typeface="Arial" pitchFamily="34" charset="0"/>
              <a:ea typeface="ＭＳ Ｐゴシック" pitchFamily="34" charset="-128"/>
              <a:cs typeface="Arial" pitchFamily="34" charset="0"/>
            </a:endParaRPr>
          </a:p>
          <a:p>
            <a:pPr algn="l" eaLnBrk="1" hangingPunct="1"/>
            <a:endParaRPr lang="nl-NL" sz="1600" b="1" dirty="0">
              <a:latin typeface="Arial" pitchFamily="34" charset="0"/>
              <a:ea typeface="Verdana" panose="020B0604030504040204" pitchFamily="34" charset="0"/>
              <a:cs typeface="Arial" pitchFamily="34" charset="0"/>
            </a:endParaRPr>
          </a:p>
          <a:p>
            <a:pPr algn="l" eaLnBrk="1" hangingPunct="1"/>
            <a:endParaRPr lang="nl-NL" sz="1600" i="1" dirty="0">
              <a:latin typeface="Arial" pitchFamily="34" charset="0"/>
              <a:ea typeface="Verdana" panose="020B0604030504040204" pitchFamily="34" charset="0"/>
              <a:cs typeface="Arial" pitchFamily="34" charset="0"/>
            </a:endParaRPr>
          </a:p>
          <a:p>
            <a:pPr algn="l" eaLnBrk="1" hangingPunct="1"/>
            <a:r>
              <a:rPr lang="nl-NL" sz="1600" i="1" dirty="0">
                <a:latin typeface="Arial" pitchFamily="34" charset="0"/>
                <a:ea typeface="Verdana" panose="020B0604030504040204" pitchFamily="34" charset="0"/>
                <a:cs typeface="Arial" pitchFamily="34" charset="0"/>
              </a:rPr>
              <a:t>Erik Bijvoet</a:t>
            </a:r>
          </a:p>
          <a:p>
            <a:pPr algn="l" eaLnBrk="1" hangingPunct="1"/>
            <a:r>
              <a:rPr lang="nl-NL" sz="1600" i="1" dirty="0">
                <a:latin typeface="Arial" pitchFamily="34" charset="0"/>
                <a:ea typeface="Verdana" panose="020B0604030504040204" pitchFamily="34" charset="0"/>
                <a:cs typeface="Arial" pitchFamily="34" charset="0"/>
              </a:rPr>
              <a:t>Werkgeversservicepunt De Kop </a:t>
            </a:r>
            <a:r>
              <a:rPr lang="nl-NL" sz="1200" i="1" dirty="0">
                <a:latin typeface="Arial" pitchFamily="34" charset="0"/>
                <a:ea typeface="Verdana" panose="020B0604030504040204" pitchFamily="34" charset="0"/>
                <a:cs typeface="Arial" pitchFamily="34" charset="0"/>
              </a:rPr>
              <a:t>(Texel Den Helder Schagen Hollands Kroon)</a:t>
            </a:r>
          </a:p>
          <a:p>
            <a:pPr algn="l" eaLnBrk="1" hangingPunct="1"/>
            <a:r>
              <a:rPr lang="nl-NL" sz="1600">
                <a:latin typeface="Arial" pitchFamily="34" charset="0"/>
                <a:ea typeface="Verdana" panose="020B0604030504040204" pitchFamily="34" charset="0"/>
                <a:cs typeface="Arial" pitchFamily="34" charset="0"/>
              </a:rPr>
              <a:t>13 september </a:t>
            </a:r>
            <a:r>
              <a:rPr lang="nl-NL" sz="1600" dirty="0">
                <a:latin typeface="Arial" pitchFamily="34" charset="0"/>
                <a:ea typeface="Verdana" panose="020B0604030504040204" pitchFamily="34" charset="0"/>
                <a:cs typeface="Arial" pitchFamily="34" charset="0"/>
              </a:rPr>
              <a:t>2016</a:t>
            </a:r>
          </a:p>
          <a:p>
            <a:pPr algn="l" eaLnBrk="1" hangingPunct="1"/>
            <a:endParaRPr lang="nl-NL" sz="2000" dirty="0">
              <a:latin typeface="Arial" pitchFamily="34" charset="0"/>
              <a:ea typeface="ＭＳ Ｐゴシック" pitchFamily="34" charset="-128"/>
              <a:cs typeface="Arial" pitchFamily="34" charset="0"/>
            </a:endParaRPr>
          </a:p>
          <a:p>
            <a:pPr algn="l" eaLnBrk="1" hangingPunct="1"/>
            <a:endParaRPr lang="nl-NL" sz="2000" dirty="0">
              <a:latin typeface="Arial" pitchFamily="34" charset="0"/>
              <a:ea typeface="ＭＳ Ｐゴシック" pitchFamily="34" charset="-128"/>
              <a:cs typeface="Arial" pitchFamily="34" charset="0"/>
            </a:endParaRPr>
          </a:p>
        </p:txBody>
      </p:sp>
      <p:pic>
        <p:nvPicPr>
          <p:cNvPr id="5" name="Afbeelding 4" descr="http://banenhit.nl/media/k2/items/cache/3f670763861139bf2201e7bc224257d4_X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458451"/>
            <a:ext cx="5148930" cy="2448272"/>
          </a:xfrm>
          <a:prstGeom prst="rect">
            <a:avLst/>
          </a:prstGeom>
          <a:noFill/>
          <a:ln>
            <a:noFill/>
          </a:ln>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1200352"/>
            <a:ext cx="1520539" cy="644472"/>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474" y="1200353"/>
            <a:ext cx="1199794" cy="401638"/>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902" y="1200353"/>
            <a:ext cx="1199794" cy="457161"/>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7636" y="1201243"/>
            <a:ext cx="1139898" cy="400748"/>
          </a:xfrm>
          <a:prstGeom prst="rect">
            <a:avLst/>
          </a:prstGeom>
        </p:spPr>
      </p:pic>
    </p:spTree>
    <p:extLst>
      <p:ext uri="{BB962C8B-B14F-4D97-AF65-F5344CB8AC3E}">
        <p14:creationId xmlns:p14="http://schemas.microsoft.com/office/powerpoint/2010/main" val="58767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solidFill>
                <a:latin typeface="Arial" pitchFamily="34" charset="0"/>
                <a:cs typeface="Arial" pitchFamily="34" charset="0"/>
              </a:rPr>
              <a:t>Werkgeversservicepunt</a:t>
            </a:r>
          </a:p>
        </p:txBody>
      </p:sp>
      <p:sp>
        <p:nvSpPr>
          <p:cNvPr id="3" name="Tijdelijke aanduiding voor inhoud 2"/>
          <p:cNvSpPr>
            <a:spLocks noGrp="1"/>
          </p:cNvSpPr>
          <p:nvPr>
            <p:ph idx="1"/>
          </p:nvPr>
        </p:nvSpPr>
        <p:spPr/>
        <p:txBody>
          <a:bodyPr/>
          <a:lstStyle/>
          <a:p>
            <a:pPr marL="0" indent="0">
              <a:buNone/>
            </a:pPr>
            <a:r>
              <a:rPr lang="nl-NL" sz="2400" dirty="0">
                <a:latin typeface="Arial" pitchFamily="34" charset="0"/>
                <a:cs typeface="Arial" pitchFamily="34" charset="0"/>
              </a:rPr>
              <a:t>Een samenwerkingsverband bestaande uit: </a:t>
            </a:r>
          </a:p>
          <a:p>
            <a:pPr marL="0" indent="0">
              <a:buNone/>
            </a:pPr>
            <a:endParaRPr lang="nl-NL" sz="2400" dirty="0">
              <a:latin typeface="Arial" pitchFamily="34" charset="0"/>
              <a:cs typeface="Arial" pitchFamily="34" charset="0"/>
            </a:endParaRPr>
          </a:p>
          <a:p>
            <a:pPr>
              <a:buFont typeface="Arial" panose="020B0604020202020204" pitchFamily="34" charset="0"/>
              <a:buChar char="•"/>
            </a:pPr>
            <a:r>
              <a:rPr lang="nl-NL" sz="2400" dirty="0">
                <a:latin typeface="Arial" pitchFamily="34" charset="0"/>
                <a:cs typeface="Arial" pitchFamily="34" charset="0"/>
              </a:rPr>
              <a:t>De gemeenten </a:t>
            </a:r>
            <a:r>
              <a:rPr lang="nl-NL" sz="2400" dirty="0" smtClean="0">
                <a:latin typeface="Arial" pitchFamily="34" charset="0"/>
                <a:cs typeface="Arial" pitchFamily="34" charset="0"/>
              </a:rPr>
              <a:t>Den </a:t>
            </a:r>
            <a:r>
              <a:rPr lang="nl-NL" sz="2400" dirty="0">
                <a:latin typeface="Arial" pitchFamily="34" charset="0"/>
                <a:cs typeface="Arial" pitchFamily="34" charset="0"/>
              </a:rPr>
              <a:t>Helder, </a:t>
            </a:r>
            <a:r>
              <a:rPr lang="nl-NL" sz="2400" dirty="0" smtClean="0">
                <a:latin typeface="Arial" pitchFamily="34" charset="0"/>
                <a:cs typeface="Arial" pitchFamily="34" charset="0"/>
              </a:rPr>
              <a:t>Texel, Hollands </a:t>
            </a:r>
            <a:r>
              <a:rPr lang="nl-NL" sz="2400" dirty="0">
                <a:latin typeface="Arial" pitchFamily="34" charset="0"/>
                <a:cs typeface="Arial" pitchFamily="34" charset="0"/>
              </a:rPr>
              <a:t>Kroon en Schagen</a:t>
            </a:r>
          </a:p>
          <a:p>
            <a:pPr>
              <a:buFont typeface="Arial" panose="020B0604020202020204" pitchFamily="34" charset="0"/>
              <a:buChar char="•"/>
            </a:pPr>
            <a:r>
              <a:rPr lang="nl-NL" sz="2400" dirty="0">
                <a:latin typeface="Arial" pitchFamily="34" charset="0"/>
                <a:cs typeface="Arial" pitchFamily="34" charset="0"/>
              </a:rPr>
              <a:t>SW-bedrijven Noorderkwartier &amp; De Bolder</a:t>
            </a:r>
          </a:p>
          <a:p>
            <a:pPr lvl="0">
              <a:buFont typeface="Arial" panose="020B0604020202020204" pitchFamily="34" charset="0"/>
              <a:buChar char="•"/>
            </a:pPr>
            <a:r>
              <a:rPr lang="nl-NL" sz="2400" dirty="0">
                <a:solidFill>
                  <a:srgbClr val="000000"/>
                </a:solidFill>
                <a:latin typeface="Arial" pitchFamily="34" charset="0"/>
                <a:cs typeface="Arial" pitchFamily="34" charset="0"/>
              </a:rPr>
              <a:t>UWV</a:t>
            </a:r>
          </a:p>
          <a:p>
            <a:pPr>
              <a:buFont typeface="Arial" panose="020B0604020202020204" pitchFamily="34" charset="0"/>
              <a:buChar char="•"/>
            </a:pPr>
            <a:endParaRPr lang="nl-NL" sz="1600" dirty="0">
              <a:latin typeface="Arial" pitchFamily="34" charset="0"/>
              <a:cs typeface="Arial" pitchFamily="34" charset="0"/>
            </a:endParaRPr>
          </a:p>
          <a:p>
            <a:endParaRPr lang="nl-NL" sz="2400" dirty="0">
              <a:latin typeface="Arial" pitchFamily="34" charset="0"/>
              <a:cs typeface="Arial" pitchFamily="34" charset="0"/>
            </a:endParaRPr>
          </a:p>
        </p:txBody>
      </p:sp>
    </p:spTree>
    <p:extLst>
      <p:ext uri="{BB962C8B-B14F-4D97-AF65-F5344CB8AC3E}">
        <p14:creationId xmlns:p14="http://schemas.microsoft.com/office/powerpoint/2010/main" val="2392166994"/>
      </p:ext>
    </p:extLst>
  </p:cSld>
  <p:clrMapOvr>
    <a:masterClrMapping/>
  </p:clrMapOvr>
</p:sld>
</file>

<file path=ppt/theme/theme1.xml><?xml version="1.0" encoding="utf-8"?>
<a:theme xmlns:a="http://schemas.openxmlformats.org/drawingml/2006/main" name="blank">
  <a:themeElements>
    <a:clrScheme name="DenHel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nHeld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defRPr>
        </a:defPPr>
      </a:lstStyle>
    </a:lnDef>
  </a:objectDefaults>
  <a:extraClrSchemeLst>
    <a:extraClrScheme>
      <a:clrScheme name="DenHel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nHel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nHel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nHel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nHel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nHel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nHel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nHel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nHel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nHel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nHel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nHel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jabloon powerpoint wsp">
  <a:themeElements>
    <a:clrScheme name="POWERPO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
      <a:majorFont>
        <a:latin typeface="Myriad Roman"/>
        <a:ea typeface=""/>
        <a:cs typeface=""/>
      </a:majorFont>
      <a:minorFont>
        <a:latin typeface="Myriad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OWERPO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527</TotalTime>
  <Words>811</Words>
  <Application>Microsoft Office PowerPoint</Application>
  <PresentationFormat>Diavoorstelling (4:3)</PresentationFormat>
  <Paragraphs>272</Paragraphs>
  <Slides>40</Slides>
  <Notes>5</Notes>
  <HiddenSlides>0</HiddenSlides>
  <MMClips>1</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40</vt:i4>
      </vt:variant>
    </vt:vector>
  </HeadingPairs>
  <TitlesOfParts>
    <vt:vector size="51" baseType="lpstr">
      <vt:lpstr>ＭＳ Ｐゴシック</vt:lpstr>
      <vt:lpstr>Arial</vt:lpstr>
      <vt:lpstr>Calibri</vt:lpstr>
      <vt:lpstr>Geneva</vt:lpstr>
      <vt:lpstr>Myriad Roman</vt:lpstr>
      <vt:lpstr>Times New Roman</vt:lpstr>
      <vt:lpstr>Verdana</vt:lpstr>
      <vt:lpstr>Wingdings</vt:lpstr>
      <vt:lpstr>blank</vt:lpstr>
      <vt:lpstr>sjabloon powerpoint wsp</vt:lpstr>
      <vt:lpstr>Kantoorthema</vt:lpstr>
      <vt:lpstr>Welkom</vt:lpstr>
      <vt:lpstr>Van instroom naar uitstroom</vt:lpstr>
      <vt:lpstr>Aanvraag</vt:lpstr>
      <vt:lpstr>Helder Zicht Op Werk</vt:lpstr>
      <vt:lpstr>Impressie</vt:lpstr>
      <vt:lpstr>Resultaat laatste zeepkistsessie</vt:lpstr>
      <vt:lpstr>Uitstroom of doorstroom</vt:lpstr>
      <vt:lpstr>     </vt:lpstr>
      <vt:lpstr>Werkgeversservicepunt</vt:lpstr>
      <vt:lpstr>WerkgeversServicepunt</vt:lpstr>
      <vt:lpstr>WerkgeversServicepunt</vt:lpstr>
      <vt:lpstr>Voorbeeld partners</vt:lpstr>
      <vt:lpstr>WerkgeversServicepunt</vt:lpstr>
      <vt:lpstr>WerkgeversServicepunt</vt:lpstr>
      <vt:lpstr>WerkgeversServicepunt</vt:lpstr>
      <vt:lpstr>Wie vallen onder de banenafspraak?</vt:lpstr>
      <vt:lpstr>PowerPoint-presentatie</vt:lpstr>
      <vt:lpstr>WerkgeversServicepunt</vt:lpstr>
      <vt:lpstr>Welkom</vt:lpstr>
      <vt:lpstr>Historie ZeestadStaal</vt:lpstr>
      <vt:lpstr>Disciplines ZeestadStaal:</vt:lpstr>
      <vt:lpstr>Producten ZeestadStaal:</vt:lpstr>
      <vt:lpstr>ZeestadStaal en opleidingen</vt:lpstr>
      <vt:lpstr>Samenwerking</vt:lpstr>
      <vt:lpstr>PowerPoint-presentatie</vt:lpstr>
      <vt:lpstr>Wat Bieden wij?</vt:lpstr>
      <vt:lpstr>Slow work</vt:lpstr>
      <vt:lpstr>Persoonlijke drijfveer </vt:lpstr>
      <vt:lpstr>Sociale innovatie </vt:lpstr>
      <vt:lpstr>De poort </vt:lpstr>
      <vt:lpstr>Werkbedrijf Jutters en Co</vt:lpstr>
      <vt:lpstr>De opgave</vt:lpstr>
      <vt:lpstr>Werkgebieden</vt:lpstr>
      <vt:lpstr>Werken aan leefbaarheid en publieke ruimte </vt:lpstr>
      <vt:lpstr>Werken aan en in de circulaire economie van Den Helder </vt:lpstr>
      <vt:lpstr>Werken aan een eetbare stad </vt:lpstr>
      <vt:lpstr>Werken aan natuur- landschap en cultureel erfgoed </vt:lpstr>
      <vt:lpstr>Werken aan het faciliteren van toeristen en recreanten </vt:lpstr>
      <vt:lpstr>Werken aan zorg, ondersteuning en sociale stijging   </vt:lpstr>
      <vt:lpstr>PowerPoint-presentatie</vt:lpstr>
    </vt:vector>
  </TitlesOfParts>
  <Company>Gemeente Den Helder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Manon Nieswaag</dc:creator>
  <cp:lastModifiedBy>Erik Bijvoet</cp:lastModifiedBy>
  <cp:revision>22</cp:revision>
  <dcterms:created xsi:type="dcterms:W3CDTF">2016-08-02T07:47:50Z</dcterms:created>
  <dcterms:modified xsi:type="dcterms:W3CDTF">2016-09-13T12:34:58Z</dcterms:modified>
</cp:coreProperties>
</file>