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7" r:id="rId3"/>
    <p:sldId id="287" r:id="rId4"/>
    <p:sldId id="275" r:id="rId5"/>
    <p:sldId id="302" r:id="rId6"/>
    <p:sldId id="320" r:id="rId7"/>
    <p:sldId id="321" r:id="rId8"/>
    <p:sldId id="303" r:id="rId9"/>
    <p:sldId id="305" r:id="rId10"/>
    <p:sldId id="306" r:id="rId11"/>
    <p:sldId id="307" r:id="rId12"/>
    <p:sldId id="308" r:id="rId13"/>
    <p:sldId id="309" r:id="rId14"/>
    <p:sldId id="310" r:id="rId15"/>
    <p:sldId id="311" r:id="rId16"/>
    <p:sldId id="312" r:id="rId17"/>
    <p:sldId id="313" r:id="rId18"/>
    <p:sldId id="315" r:id="rId19"/>
    <p:sldId id="314" r:id="rId20"/>
    <p:sldId id="316" r:id="rId21"/>
    <p:sldId id="317" r:id="rId22"/>
    <p:sldId id="318" r:id="rId23"/>
    <p:sldId id="319" r:id="rId24"/>
  </p:sldIdLst>
  <p:sldSz cx="9144000" cy="6858000" type="screen4x3"/>
  <p:notesSz cx="6805613" cy="99441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sley Boer" initials="W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http://bor-teamsite/cluster%202/OCW/Begroting%202017%20OCW/excels%20begroting%202017%20dummie.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5615955865604222E-2"/>
          <c:y val="6.1655149985921996E-2"/>
          <c:w val="0.66891937104971277"/>
          <c:h val="0.82236516098183843"/>
        </c:manualLayout>
      </c:layout>
      <c:lineChart>
        <c:grouping val="standard"/>
        <c:varyColors val="0"/>
        <c:ser>
          <c:idx val="0"/>
          <c:order val="0"/>
          <c:tx>
            <c:strRef>
              <c:f>'Uitgaven naar deelgebied'!$W$6</c:f>
              <c:strCache>
                <c:ptCount val="1"/>
                <c:pt idx="0">
                  <c:v>Uitgaven  OCW aan Onderwijs</c:v>
                </c:pt>
              </c:strCache>
            </c:strRef>
          </c:tx>
          <c:spPr>
            <a:ln>
              <a:solidFill>
                <a:srgbClr val="376092"/>
              </a:solidFill>
            </a:ln>
          </c:spPr>
          <c:marker>
            <c:symbol val="none"/>
          </c:marker>
          <c:dPt>
            <c:idx val="2"/>
            <c:bubble3D val="0"/>
            <c:extLst>
              <c:ext xmlns:c16="http://schemas.microsoft.com/office/drawing/2014/chart" uri="{C3380CC4-5D6E-409C-BE32-E72D297353CC}">
                <c16:uniqueId val="{00000000-F1E9-4926-B0DD-6E38E938C302}"/>
              </c:ext>
            </c:extLst>
          </c:dPt>
          <c:cat>
            <c:numRef>
              <c:f>'Uitgaven naar deelgebied'!$X$5:$AD$5</c:f>
              <c:numCache>
                <c:formatCode>General</c:formatCode>
                <c:ptCount val="7"/>
                <c:pt idx="0">
                  <c:v>2015</c:v>
                </c:pt>
                <c:pt idx="1">
                  <c:v>2016</c:v>
                </c:pt>
                <c:pt idx="2">
                  <c:v>2017</c:v>
                </c:pt>
                <c:pt idx="3">
                  <c:v>2018</c:v>
                </c:pt>
                <c:pt idx="4">
                  <c:v>2019</c:v>
                </c:pt>
                <c:pt idx="5">
                  <c:v>2020</c:v>
                </c:pt>
                <c:pt idx="6">
                  <c:v>2021</c:v>
                </c:pt>
              </c:numCache>
            </c:numRef>
          </c:cat>
          <c:val>
            <c:numRef>
              <c:f>'Uitgaven naar deelgebied'!$X$6:$AD$6</c:f>
              <c:numCache>
                <c:formatCode>#,##0</c:formatCode>
                <c:ptCount val="7"/>
                <c:pt idx="0">
                  <c:v>33.47419</c:v>
                </c:pt>
                <c:pt idx="1">
                  <c:v>35.681632999999998</c:v>
                </c:pt>
                <c:pt idx="2">
                  <c:v>34.339998999999999</c:v>
                </c:pt>
                <c:pt idx="3">
                  <c:v>35.226303999999999</c:v>
                </c:pt>
                <c:pt idx="4">
                  <c:v>35.07985</c:v>
                </c:pt>
                <c:pt idx="5">
                  <c:v>35.013531999999998</c:v>
                </c:pt>
                <c:pt idx="6">
                  <c:v>35.113512</c:v>
                </c:pt>
              </c:numCache>
            </c:numRef>
          </c:val>
          <c:smooth val="0"/>
          <c:extLst>
            <c:ext xmlns:c16="http://schemas.microsoft.com/office/drawing/2014/chart" uri="{C3380CC4-5D6E-409C-BE32-E72D297353CC}">
              <c16:uniqueId val="{00000001-F1E9-4926-B0DD-6E38E938C302}"/>
            </c:ext>
          </c:extLst>
        </c:ser>
        <c:ser>
          <c:idx val="1"/>
          <c:order val="1"/>
          <c:tx>
            <c:strRef>
              <c:f>'Uitgaven naar deelgebied'!$W$7</c:f>
              <c:strCache>
                <c:ptCount val="1"/>
                <c:pt idx="0">
                  <c:v>Uitgaven  OCW </c:v>
                </c:pt>
              </c:strCache>
            </c:strRef>
          </c:tx>
          <c:spPr>
            <a:ln>
              <a:solidFill>
                <a:srgbClr val="8EB4E3"/>
              </a:solidFill>
            </a:ln>
          </c:spPr>
          <c:marker>
            <c:symbol val="none"/>
          </c:marker>
          <c:dPt>
            <c:idx val="2"/>
            <c:bubble3D val="0"/>
            <c:spPr>
              <a:ln>
                <a:solidFill>
                  <a:srgbClr val="87A2DD"/>
                </a:solidFill>
              </a:ln>
            </c:spPr>
            <c:extLst>
              <c:ext xmlns:c16="http://schemas.microsoft.com/office/drawing/2014/chart" uri="{C3380CC4-5D6E-409C-BE32-E72D297353CC}">
                <c16:uniqueId val="{00000003-F1E9-4926-B0DD-6E38E938C302}"/>
              </c:ext>
            </c:extLst>
          </c:dPt>
          <c:cat>
            <c:numRef>
              <c:f>'Uitgaven naar deelgebied'!$X$5:$AD$5</c:f>
              <c:numCache>
                <c:formatCode>General</c:formatCode>
                <c:ptCount val="7"/>
                <c:pt idx="0">
                  <c:v>2015</c:v>
                </c:pt>
                <c:pt idx="1">
                  <c:v>2016</c:v>
                </c:pt>
                <c:pt idx="2">
                  <c:v>2017</c:v>
                </c:pt>
                <c:pt idx="3">
                  <c:v>2018</c:v>
                </c:pt>
                <c:pt idx="4">
                  <c:v>2019</c:v>
                </c:pt>
                <c:pt idx="5">
                  <c:v>2020</c:v>
                </c:pt>
                <c:pt idx="6">
                  <c:v>2021</c:v>
                </c:pt>
              </c:numCache>
            </c:numRef>
          </c:cat>
          <c:val>
            <c:numRef>
              <c:f>'Uitgaven naar deelgebied'!$X$7:$AD$7</c:f>
              <c:numCache>
                <c:formatCode>#,##0</c:formatCode>
                <c:ptCount val="7"/>
                <c:pt idx="0">
                  <c:v>36.349739000000007</c:v>
                </c:pt>
                <c:pt idx="1">
                  <c:v>38.785846999999997</c:v>
                </c:pt>
                <c:pt idx="2">
                  <c:v>37.162537</c:v>
                </c:pt>
                <c:pt idx="3">
                  <c:v>37.981898999999999</c:v>
                </c:pt>
                <c:pt idx="4">
                  <c:v>37.782751000000005</c:v>
                </c:pt>
                <c:pt idx="5">
                  <c:v>37.728460999999996</c:v>
                </c:pt>
                <c:pt idx="6">
                  <c:v>37.935251000000001</c:v>
                </c:pt>
              </c:numCache>
            </c:numRef>
          </c:val>
          <c:smooth val="0"/>
          <c:extLst>
            <c:ext xmlns:c16="http://schemas.microsoft.com/office/drawing/2014/chart" uri="{C3380CC4-5D6E-409C-BE32-E72D297353CC}">
              <c16:uniqueId val="{00000004-F1E9-4926-B0DD-6E38E938C302}"/>
            </c:ext>
          </c:extLst>
        </c:ser>
        <c:dLbls>
          <c:showLegendKey val="0"/>
          <c:showVal val="0"/>
          <c:showCatName val="0"/>
          <c:showSerName val="0"/>
          <c:showPercent val="0"/>
          <c:showBubbleSize val="0"/>
        </c:dLbls>
        <c:smooth val="0"/>
        <c:axId val="65610112"/>
        <c:axId val="65611648"/>
      </c:lineChart>
      <c:catAx>
        <c:axId val="65610112"/>
        <c:scaling>
          <c:orientation val="minMax"/>
        </c:scaling>
        <c:delete val="0"/>
        <c:axPos val="b"/>
        <c:numFmt formatCode="General" sourceLinked="1"/>
        <c:majorTickMark val="out"/>
        <c:minorTickMark val="none"/>
        <c:tickLblPos val="nextTo"/>
        <c:crossAx val="65611648"/>
        <c:crosses val="autoZero"/>
        <c:auto val="1"/>
        <c:lblAlgn val="ctr"/>
        <c:lblOffset val="100"/>
        <c:noMultiLvlLbl val="0"/>
      </c:catAx>
      <c:valAx>
        <c:axId val="65611648"/>
        <c:scaling>
          <c:orientation val="minMax"/>
          <c:max val="39"/>
          <c:min val="32"/>
        </c:scaling>
        <c:delete val="0"/>
        <c:axPos val="l"/>
        <c:numFmt formatCode="#,##0" sourceLinked="1"/>
        <c:majorTickMark val="out"/>
        <c:minorTickMark val="none"/>
        <c:tickLblPos val="nextTo"/>
        <c:crossAx val="65610112"/>
        <c:crosses val="autoZero"/>
        <c:crossBetween val="between"/>
        <c:majorUnit val="1"/>
      </c:valAx>
    </c:plotArea>
    <c:legend>
      <c:legendPos val="r"/>
      <c:layout>
        <c:manualLayout>
          <c:xMode val="edge"/>
          <c:yMode val="edge"/>
          <c:x val="0.72234347518653808"/>
          <c:y val="0.28124288214255133"/>
          <c:w val="0.25829649045847836"/>
          <c:h val="0.64695427054657872"/>
        </c:manualLayout>
      </c:layout>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8859E34F-0703-4BD1-B911-0432C37E4FA2}" type="datetimeFigureOut">
              <a:rPr lang="nl-NL" smtClean="0"/>
              <a:t>13-9-2017</a:t>
            </a:fld>
            <a:endParaRPr lang="nl-NL"/>
          </a:p>
        </p:txBody>
      </p:sp>
      <p:sp>
        <p:nvSpPr>
          <p:cNvPr id="4" name="Tijdelijke aanduiding voor dia-afbeelding 3"/>
          <p:cNvSpPr>
            <a:spLocks noGrp="1" noRot="1" noChangeAspect="1"/>
          </p:cNvSpPr>
          <p:nvPr>
            <p:ph type="sldImg" idx="2"/>
          </p:nvPr>
        </p:nvSpPr>
        <p:spPr>
          <a:xfrm>
            <a:off x="1166813" y="1243013"/>
            <a:ext cx="4471987" cy="33559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60CF7A5C-E2B6-4823-807E-535295F72254}" type="slidenum">
              <a:rPr lang="nl-NL" smtClean="0"/>
              <a:t>‹nr.›</a:t>
            </a:fld>
            <a:endParaRPr lang="nl-NL"/>
          </a:p>
        </p:txBody>
      </p:sp>
    </p:spTree>
    <p:extLst>
      <p:ext uri="{BB962C8B-B14F-4D97-AF65-F5344CB8AC3E}">
        <p14:creationId xmlns:p14="http://schemas.microsoft.com/office/powerpoint/2010/main" val="400311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jdelijke aanduiding voor dia-afbeelding 1"/>
          <p:cNvSpPr>
            <a:spLocks noGrp="1" noRot="1" noChangeAspect="1" noTextEdit="1"/>
          </p:cNvSpPr>
          <p:nvPr>
            <p:ph type="sldImg"/>
          </p:nvPr>
        </p:nvSpPr>
        <p:spPr>
          <a:ln/>
        </p:spPr>
      </p:sp>
      <p:sp>
        <p:nvSpPr>
          <p:cNvPr id="44035" name="Tijdelijke aanduiding voor notities 2"/>
          <p:cNvSpPr>
            <a:spLocks noGrp="1"/>
          </p:cNvSpPr>
          <p:nvPr>
            <p:ph type="body" idx="1"/>
          </p:nvPr>
        </p:nvSpPr>
        <p:spPr>
          <a:noFill/>
        </p:spPr>
        <p:txBody>
          <a:bodyPr/>
          <a:lstStyle/>
          <a:p>
            <a:endParaRPr lang="nl-NL" altLang="nl-NL">
              <a:latin typeface="Arial" pitchFamily="34" charset="0"/>
            </a:endParaRPr>
          </a:p>
        </p:txBody>
      </p:sp>
      <p:sp>
        <p:nvSpPr>
          <p:cNvPr id="4" name="Tijdelijke aanduiding voor dianummer 3"/>
          <p:cNvSpPr>
            <a:spLocks noGrp="1"/>
          </p:cNvSpPr>
          <p:nvPr>
            <p:ph type="sldNum" sz="quarter" idx="5"/>
          </p:nvPr>
        </p:nvSpPr>
        <p:spPr/>
        <p:txBody>
          <a:bodyPr/>
          <a:lstStyle/>
          <a:p>
            <a:pPr>
              <a:defRPr/>
            </a:pPr>
            <a:fld id="{4B273629-EB0D-4388-B079-BE78DBAA422D}" type="slidenum">
              <a:rPr lang="nl-NL">
                <a:solidFill>
                  <a:prstClr val="black"/>
                </a:solidFill>
              </a:rPr>
              <a:pPr>
                <a:defRPr/>
              </a:pPr>
              <a:t>9</a:t>
            </a:fld>
            <a:endParaRPr lang="nl-NL"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jdelijke aanduiding voor dia-afbeelding 1"/>
          <p:cNvSpPr>
            <a:spLocks noGrp="1" noRot="1" noChangeAspect="1" noTextEdit="1"/>
          </p:cNvSpPr>
          <p:nvPr>
            <p:ph type="sldImg"/>
          </p:nvPr>
        </p:nvSpPr>
        <p:spPr>
          <a:ln/>
        </p:spPr>
      </p:sp>
      <p:sp>
        <p:nvSpPr>
          <p:cNvPr id="45059" name="Tijdelijke aanduiding voor notities 2"/>
          <p:cNvSpPr>
            <a:spLocks noGrp="1"/>
          </p:cNvSpPr>
          <p:nvPr>
            <p:ph type="body" idx="1"/>
          </p:nvPr>
        </p:nvSpPr>
        <p:spPr>
          <a:noFill/>
        </p:spPr>
        <p:txBody>
          <a:bodyPr/>
          <a:lstStyle/>
          <a:p>
            <a:endParaRPr lang="nl-NL" altLang="nl-NL">
              <a:latin typeface="Arial" pitchFamily="34" charset="0"/>
            </a:endParaRPr>
          </a:p>
        </p:txBody>
      </p:sp>
      <p:sp>
        <p:nvSpPr>
          <p:cNvPr id="4" name="Tijdelijke aanduiding voor dianummer 3"/>
          <p:cNvSpPr>
            <a:spLocks noGrp="1"/>
          </p:cNvSpPr>
          <p:nvPr>
            <p:ph type="sldNum" sz="quarter" idx="5"/>
          </p:nvPr>
        </p:nvSpPr>
        <p:spPr/>
        <p:txBody>
          <a:bodyPr/>
          <a:lstStyle/>
          <a:p>
            <a:pPr>
              <a:defRPr/>
            </a:pPr>
            <a:fld id="{E3D82B10-46B0-4621-8A82-830A1F02C7EE}" type="slidenum">
              <a:rPr lang="nl-NL">
                <a:solidFill>
                  <a:prstClr val="black"/>
                </a:solidFill>
              </a:rPr>
              <a:pPr>
                <a:defRPr/>
              </a:pPr>
              <a:t>10</a:t>
            </a:fld>
            <a:endParaRPr lang="nl-NL"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jdelijke aanduiding voor dia-afbeelding 1"/>
          <p:cNvSpPr>
            <a:spLocks noGrp="1" noRot="1" noChangeAspect="1" noTextEdit="1"/>
          </p:cNvSpPr>
          <p:nvPr>
            <p:ph type="sldImg"/>
          </p:nvPr>
        </p:nvSpPr>
        <p:spPr>
          <a:ln/>
        </p:spPr>
      </p:sp>
      <p:sp>
        <p:nvSpPr>
          <p:cNvPr id="46083" name="Tijdelijke aanduiding voor notities 2"/>
          <p:cNvSpPr>
            <a:spLocks noGrp="1"/>
          </p:cNvSpPr>
          <p:nvPr>
            <p:ph type="body" idx="1"/>
          </p:nvPr>
        </p:nvSpPr>
        <p:spPr>
          <a:noFill/>
        </p:spPr>
        <p:txBody>
          <a:bodyPr/>
          <a:lstStyle/>
          <a:p>
            <a:endParaRPr lang="nl-NL" altLang="nl-NL">
              <a:latin typeface="Arial" pitchFamily="34" charset="0"/>
            </a:endParaRPr>
          </a:p>
        </p:txBody>
      </p:sp>
      <p:sp>
        <p:nvSpPr>
          <p:cNvPr id="4" name="Tijdelijke aanduiding voor dianummer 3"/>
          <p:cNvSpPr>
            <a:spLocks noGrp="1"/>
          </p:cNvSpPr>
          <p:nvPr>
            <p:ph type="sldNum" sz="quarter" idx="5"/>
          </p:nvPr>
        </p:nvSpPr>
        <p:spPr/>
        <p:txBody>
          <a:bodyPr/>
          <a:lstStyle/>
          <a:p>
            <a:pPr>
              <a:defRPr/>
            </a:pPr>
            <a:fld id="{3FB65E1C-2942-452F-B407-5F030AA8A931}" type="slidenum">
              <a:rPr lang="nl-NL">
                <a:solidFill>
                  <a:prstClr val="black"/>
                </a:solidFill>
              </a:rPr>
              <a:pPr>
                <a:defRPr/>
              </a:pPr>
              <a:t>11</a:t>
            </a:fld>
            <a:endParaRPr lang="nl-NL">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jdelijke aanduiding voor dia-afbeelding 1"/>
          <p:cNvSpPr>
            <a:spLocks noGrp="1" noRot="1" noChangeAspect="1" noTextEdit="1"/>
          </p:cNvSpPr>
          <p:nvPr>
            <p:ph type="sldImg"/>
          </p:nvPr>
        </p:nvSpPr>
        <p:spPr>
          <a:ln/>
        </p:spPr>
      </p:sp>
      <p:sp>
        <p:nvSpPr>
          <p:cNvPr id="47107" name="Tijdelijke aanduiding voor notities 2"/>
          <p:cNvSpPr>
            <a:spLocks noGrp="1"/>
          </p:cNvSpPr>
          <p:nvPr>
            <p:ph type="body" idx="1"/>
          </p:nvPr>
        </p:nvSpPr>
        <p:spPr>
          <a:noFill/>
        </p:spPr>
        <p:txBody>
          <a:bodyPr/>
          <a:lstStyle/>
          <a:p>
            <a:r>
              <a:rPr lang="nl-NL" altLang="nl-NL">
                <a:latin typeface="Arial" pitchFamily="34" charset="0"/>
              </a:rPr>
              <a:t>Het leerling –leraar ratio lijkt voor alle sectoren te stabiliseren.</a:t>
            </a:r>
          </a:p>
        </p:txBody>
      </p:sp>
      <p:sp>
        <p:nvSpPr>
          <p:cNvPr id="4" name="Tijdelijke aanduiding voor dianummer 3"/>
          <p:cNvSpPr>
            <a:spLocks noGrp="1"/>
          </p:cNvSpPr>
          <p:nvPr>
            <p:ph type="sldNum" sz="quarter" idx="5"/>
          </p:nvPr>
        </p:nvSpPr>
        <p:spPr/>
        <p:txBody>
          <a:bodyPr/>
          <a:lstStyle/>
          <a:p>
            <a:pPr>
              <a:defRPr/>
            </a:pPr>
            <a:fld id="{8050843F-DA01-4D6B-9835-DE8AFE812817}" type="slidenum">
              <a:rPr lang="nl-NL">
                <a:solidFill>
                  <a:prstClr val="black"/>
                </a:solidFill>
              </a:rPr>
              <a:pPr>
                <a:defRPr/>
              </a:pPr>
              <a:t>12</a:t>
            </a:fld>
            <a:endParaRPr lang="nl-NL">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jdelijke aanduiding voor dia-afbeelding 1"/>
          <p:cNvSpPr>
            <a:spLocks noGrp="1" noRot="1" noChangeAspect="1" noTextEdit="1"/>
          </p:cNvSpPr>
          <p:nvPr>
            <p:ph type="sldImg"/>
          </p:nvPr>
        </p:nvSpPr>
        <p:spPr>
          <a:ln/>
        </p:spPr>
      </p:sp>
      <p:sp>
        <p:nvSpPr>
          <p:cNvPr id="33795" name="Tijdelijke aanduiding voor notities 2"/>
          <p:cNvSpPr>
            <a:spLocks noGrp="1"/>
          </p:cNvSpPr>
          <p:nvPr>
            <p:ph type="body" idx="1"/>
          </p:nvPr>
        </p:nvSpPr>
        <p:spPr>
          <a:noFill/>
        </p:spPr>
        <p:txBody>
          <a:bodyPr/>
          <a:lstStyle/>
          <a:p>
            <a:endParaRPr lang="nl-NL" altLang="nl-NL">
              <a:latin typeface="Arial" pitchFamily="34" charset="0"/>
            </a:endParaRPr>
          </a:p>
        </p:txBody>
      </p:sp>
      <p:sp>
        <p:nvSpPr>
          <p:cNvPr id="4" name="Tijdelijke aanduiding voor dianummer 3"/>
          <p:cNvSpPr>
            <a:spLocks noGrp="1"/>
          </p:cNvSpPr>
          <p:nvPr>
            <p:ph type="sldNum" sz="quarter" idx="5"/>
          </p:nvPr>
        </p:nvSpPr>
        <p:spPr/>
        <p:txBody>
          <a:bodyPr/>
          <a:lstStyle/>
          <a:p>
            <a:pPr>
              <a:defRPr/>
            </a:pPr>
            <a:fld id="{EFA5DF4D-56AE-4652-8E1A-908A68A4D306}" type="slidenum">
              <a:rPr lang="nl-NL">
                <a:solidFill>
                  <a:prstClr val="black"/>
                </a:solidFill>
              </a:rPr>
              <a:pPr>
                <a:defRPr/>
              </a:pPr>
              <a:t>15</a:t>
            </a:fld>
            <a:endParaRPr lang="nl-NL">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jdelijke aanduiding voor dia-afbeelding 1"/>
          <p:cNvSpPr>
            <a:spLocks noGrp="1" noRot="1" noChangeAspect="1" noTextEdit="1"/>
          </p:cNvSpPr>
          <p:nvPr>
            <p:ph type="sldImg"/>
          </p:nvPr>
        </p:nvSpPr>
        <p:spPr>
          <a:ln/>
        </p:spPr>
      </p:sp>
      <p:sp>
        <p:nvSpPr>
          <p:cNvPr id="56323" name="Tijdelijke aanduiding voor notities 2"/>
          <p:cNvSpPr>
            <a:spLocks noGrp="1"/>
          </p:cNvSpPr>
          <p:nvPr>
            <p:ph type="body" idx="1"/>
          </p:nvPr>
        </p:nvSpPr>
        <p:spPr>
          <a:noFill/>
        </p:spPr>
        <p:txBody>
          <a:bodyPr/>
          <a:lstStyle/>
          <a:p>
            <a:endParaRPr lang="nl-NL" altLang="nl-NL">
              <a:latin typeface="Arial" pitchFamily="34" charset="0"/>
            </a:endParaRPr>
          </a:p>
        </p:txBody>
      </p:sp>
      <p:sp>
        <p:nvSpPr>
          <p:cNvPr id="4" name="Tijdelijke aanduiding voor dianummer 3"/>
          <p:cNvSpPr>
            <a:spLocks noGrp="1"/>
          </p:cNvSpPr>
          <p:nvPr>
            <p:ph type="sldNum" sz="quarter" idx="5"/>
          </p:nvPr>
        </p:nvSpPr>
        <p:spPr/>
        <p:txBody>
          <a:bodyPr/>
          <a:lstStyle/>
          <a:p>
            <a:pPr>
              <a:defRPr/>
            </a:pPr>
            <a:fld id="{2B36B737-11E1-4575-89AA-69114762B786}" type="slidenum">
              <a:rPr lang="nl-NL">
                <a:solidFill>
                  <a:prstClr val="black"/>
                </a:solidFill>
              </a:rPr>
              <a:pPr>
                <a:defRPr/>
              </a:pPr>
              <a:t>16</a:t>
            </a:fld>
            <a:endParaRPr lang="nl-NL">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84A75A8E-8239-4F60-8B6F-D46E1C53DE7F}" type="slidenum">
              <a:rPr lang="nl-NL">
                <a:solidFill>
                  <a:prstClr val="black"/>
                </a:solidFill>
              </a:rPr>
              <a:pPr>
                <a:defRPr/>
              </a:pPr>
              <a:t>17</a:t>
            </a:fld>
            <a:endParaRPr lang="nl-NL">
              <a:solidFill>
                <a:prstClr val="black"/>
              </a:solidFill>
            </a:endParaRPr>
          </a:p>
        </p:txBody>
      </p:sp>
    </p:spTree>
    <p:extLst>
      <p:ext uri="{BB962C8B-B14F-4D97-AF65-F5344CB8AC3E}">
        <p14:creationId xmlns:p14="http://schemas.microsoft.com/office/powerpoint/2010/main" val="1216519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84A75A8E-8239-4F60-8B6F-D46E1C53DE7F}" type="slidenum">
              <a:rPr lang="nl-NL">
                <a:solidFill>
                  <a:prstClr val="black"/>
                </a:solidFill>
              </a:rPr>
              <a:pPr>
                <a:defRPr/>
              </a:pPr>
              <a:t>18</a:t>
            </a:fld>
            <a:endParaRPr lang="nl-NL">
              <a:solidFill>
                <a:prstClr val="black"/>
              </a:solidFill>
            </a:endParaRPr>
          </a:p>
        </p:txBody>
      </p:sp>
    </p:spTree>
    <p:extLst>
      <p:ext uri="{BB962C8B-B14F-4D97-AF65-F5344CB8AC3E}">
        <p14:creationId xmlns:p14="http://schemas.microsoft.com/office/powerpoint/2010/main" val="798243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F012FD65-0EB1-404B-B8E9-B2B3267237DC}" type="datetimeFigureOut">
              <a:rPr lang="nl-NL" smtClean="0"/>
              <a:t>13-9-2017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24A3F87-48D8-4255-B562-35A159CEB183}" type="slidenum">
              <a:rPr lang="nl-NL" smtClean="0"/>
              <a:t>‹nr.›</a:t>
            </a:fld>
            <a:endParaRPr lang="nl-NL"/>
          </a:p>
        </p:txBody>
      </p:sp>
    </p:spTree>
    <p:extLst>
      <p:ext uri="{BB962C8B-B14F-4D97-AF65-F5344CB8AC3E}">
        <p14:creationId xmlns:p14="http://schemas.microsoft.com/office/powerpoint/2010/main" val="3548976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F012FD65-0EB1-404B-B8E9-B2B3267237DC}" type="datetimeFigureOut">
              <a:rPr lang="nl-NL" smtClean="0"/>
              <a:t>13-9-2017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24A3F87-48D8-4255-B562-35A159CEB183}" type="slidenum">
              <a:rPr lang="nl-NL" smtClean="0"/>
              <a:t>‹nr.›</a:t>
            </a:fld>
            <a:endParaRPr lang="nl-NL"/>
          </a:p>
        </p:txBody>
      </p:sp>
    </p:spTree>
    <p:extLst>
      <p:ext uri="{BB962C8B-B14F-4D97-AF65-F5344CB8AC3E}">
        <p14:creationId xmlns:p14="http://schemas.microsoft.com/office/powerpoint/2010/main" val="549056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F012FD65-0EB1-404B-B8E9-B2B3267237DC}" type="datetimeFigureOut">
              <a:rPr lang="nl-NL" smtClean="0"/>
              <a:t>13-9-2017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24A3F87-48D8-4255-B562-35A159CEB183}" type="slidenum">
              <a:rPr lang="nl-NL" smtClean="0"/>
              <a:t>‹nr.›</a:t>
            </a:fld>
            <a:endParaRPr lang="nl-NL"/>
          </a:p>
        </p:txBody>
      </p:sp>
    </p:spTree>
    <p:extLst>
      <p:ext uri="{BB962C8B-B14F-4D97-AF65-F5344CB8AC3E}">
        <p14:creationId xmlns:p14="http://schemas.microsoft.com/office/powerpoint/2010/main" val="1658394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9" descr="TK_logo_RGB correspondenti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138" y="358775"/>
            <a:ext cx="2667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2"/>
          <p:cNvSpPr>
            <a:spLocks noGrp="1" noChangeArrowheads="1"/>
          </p:cNvSpPr>
          <p:nvPr>
            <p:ph type="ctrTitle"/>
          </p:nvPr>
        </p:nvSpPr>
        <p:spPr>
          <a:xfrm>
            <a:off x="1258888" y="2133600"/>
            <a:ext cx="7772400" cy="2162175"/>
          </a:xfrm>
        </p:spPr>
        <p:txBody>
          <a:bodyPr/>
          <a:lstStyle>
            <a:lvl1pPr>
              <a:defRPr/>
            </a:lvl1pPr>
          </a:lstStyle>
          <a:p>
            <a:pPr lvl="0"/>
            <a:r>
              <a:rPr lang="nl-NL" noProof="0"/>
              <a:t>Klik om het opmaakprofiel te bewerken</a:t>
            </a:r>
          </a:p>
        </p:txBody>
      </p:sp>
      <p:sp>
        <p:nvSpPr>
          <p:cNvPr id="10243" name="Rectangle 3"/>
          <p:cNvSpPr>
            <a:spLocks noGrp="1" noChangeArrowheads="1"/>
          </p:cNvSpPr>
          <p:nvPr>
            <p:ph type="subTitle" idx="1"/>
          </p:nvPr>
        </p:nvSpPr>
        <p:spPr>
          <a:xfrm>
            <a:off x="1258888" y="4581525"/>
            <a:ext cx="6400800" cy="1752600"/>
          </a:xfrm>
        </p:spPr>
        <p:txBody>
          <a:bodyPr/>
          <a:lstStyle>
            <a:lvl1pPr marL="0" indent="0">
              <a:buFontTx/>
              <a:buNone/>
              <a:defRPr/>
            </a:lvl1pPr>
          </a:lstStyle>
          <a:p>
            <a:pPr lvl="0"/>
            <a:r>
              <a:rPr lang="nl-NL" noProof="0"/>
              <a:t>Klik om het opmaakprofiel van de modelondertitel te bewerken</a:t>
            </a:r>
          </a:p>
        </p:txBody>
      </p:sp>
    </p:spTree>
    <p:extLst>
      <p:ext uri="{BB962C8B-B14F-4D97-AF65-F5344CB8AC3E}">
        <p14:creationId xmlns:p14="http://schemas.microsoft.com/office/powerpoint/2010/main" val="2452616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5"/>
          <p:cNvSpPr>
            <a:spLocks noGrp="1" noChangeArrowheads="1"/>
          </p:cNvSpPr>
          <p:nvPr>
            <p:ph type="ftr" sz="quarter" idx="10"/>
          </p:nvPr>
        </p:nvSpPr>
        <p:spPr>
          <a:ln/>
        </p:spPr>
        <p:txBody>
          <a:bodyPr/>
          <a:lstStyle>
            <a:lvl1pPr>
              <a:defRPr/>
            </a:lvl1pPr>
          </a:lstStyle>
          <a:p>
            <a:pPr>
              <a:defRPr/>
            </a:pPr>
            <a:endParaRPr lang="nl-NL">
              <a:solidFill>
                <a:srgbClr val="808080"/>
              </a:solidFill>
            </a:endParaRPr>
          </a:p>
        </p:txBody>
      </p:sp>
    </p:spTree>
    <p:extLst>
      <p:ext uri="{BB962C8B-B14F-4D97-AF65-F5344CB8AC3E}">
        <p14:creationId xmlns:p14="http://schemas.microsoft.com/office/powerpoint/2010/main" val="1753036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5"/>
          <p:cNvSpPr>
            <a:spLocks noGrp="1" noChangeArrowheads="1"/>
          </p:cNvSpPr>
          <p:nvPr>
            <p:ph type="ftr" sz="quarter" idx="10"/>
          </p:nvPr>
        </p:nvSpPr>
        <p:spPr>
          <a:ln/>
        </p:spPr>
        <p:txBody>
          <a:bodyPr/>
          <a:lstStyle>
            <a:lvl1pPr>
              <a:defRPr/>
            </a:lvl1pPr>
          </a:lstStyle>
          <a:p>
            <a:pPr>
              <a:defRPr/>
            </a:pPr>
            <a:endParaRPr lang="nl-NL">
              <a:solidFill>
                <a:srgbClr val="808080"/>
              </a:solidFill>
            </a:endParaRPr>
          </a:p>
        </p:txBody>
      </p:sp>
    </p:spTree>
    <p:extLst>
      <p:ext uri="{BB962C8B-B14F-4D97-AF65-F5344CB8AC3E}">
        <p14:creationId xmlns:p14="http://schemas.microsoft.com/office/powerpoint/2010/main" val="555721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152525" y="2060575"/>
            <a:ext cx="3757613" cy="3590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062538" y="2060575"/>
            <a:ext cx="3757612" cy="3590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5"/>
          <p:cNvSpPr>
            <a:spLocks noGrp="1" noChangeArrowheads="1"/>
          </p:cNvSpPr>
          <p:nvPr>
            <p:ph type="ftr" sz="quarter" idx="10"/>
          </p:nvPr>
        </p:nvSpPr>
        <p:spPr>
          <a:ln/>
        </p:spPr>
        <p:txBody>
          <a:bodyPr/>
          <a:lstStyle>
            <a:lvl1pPr>
              <a:defRPr/>
            </a:lvl1pPr>
          </a:lstStyle>
          <a:p>
            <a:pPr>
              <a:defRPr/>
            </a:pPr>
            <a:endParaRPr lang="nl-NL">
              <a:solidFill>
                <a:srgbClr val="808080"/>
              </a:solidFill>
            </a:endParaRPr>
          </a:p>
        </p:txBody>
      </p:sp>
    </p:spTree>
    <p:extLst>
      <p:ext uri="{BB962C8B-B14F-4D97-AF65-F5344CB8AC3E}">
        <p14:creationId xmlns:p14="http://schemas.microsoft.com/office/powerpoint/2010/main" val="471192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5"/>
          <p:cNvSpPr>
            <a:spLocks noGrp="1" noChangeArrowheads="1"/>
          </p:cNvSpPr>
          <p:nvPr>
            <p:ph type="ftr" sz="quarter" idx="10"/>
          </p:nvPr>
        </p:nvSpPr>
        <p:spPr>
          <a:ln/>
        </p:spPr>
        <p:txBody>
          <a:bodyPr/>
          <a:lstStyle>
            <a:lvl1pPr>
              <a:defRPr/>
            </a:lvl1pPr>
          </a:lstStyle>
          <a:p>
            <a:pPr>
              <a:defRPr/>
            </a:pPr>
            <a:endParaRPr lang="nl-NL">
              <a:solidFill>
                <a:srgbClr val="808080"/>
              </a:solidFill>
            </a:endParaRPr>
          </a:p>
        </p:txBody>
      </p:sp>
    </p:spTree>
    <p:extLst>
      <p:ext uri="{BB962C8B-B14F-4D97-AF65-F5344CB8AC3E}">
        <p14:creationId xmlns:p14="http://schemas.microsoft.com/office/powerpoint/2010/main" val="2350539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5"/>
          <p:cNvSpPr>
            <a:spLocks noGrp="1" noChangeArrowheads="1"/>
          </p:cNvSpPr>
          <p:nvPr>
            <p:ph type="ftr" sz="quarter" idx="10"/>
          </p:nvPr>
        </p:nvSpPr>
        <p:spPr>
          <a:ln/>
        </p:spPr>
        <p:txBody>
          <a:bodyPr/>
          <a:lstStyle>
            <a:lvl1pPr>
              <a:defRPr/>
            </a:lvl1pPr>
          </a:lstStyle>
          <a:p>
            <a:pPr>
              <a:defRPr/>
            </a:pPr>
            <a:endParaRPr lang="nl-NL">
              <a:solidFill>
                <a:srgbClr val="808080"/>
              </a:solidFill>
            </a:endParaRPr>
          </a:p>
        </p:txBody>
      </p:sp>
    </p:spTree>
    <p:extLst>
      <p:ext uri="{BB962C8B-B14F-4D97-AF65-F5344CB8AC3E}">
        <p14:creationId xmlns:p14="http://schemas.microsoft.com/office/powerpoint/2010/main" val="3096533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nl-NL">
              <a:solidFill>
                <a:srgbClr val="808080"/>
              </a:solidFill>
            </a:endParaRPr>
          </a:p>
        </p:txBody>
      </p:sp>
    </p:spTree>
    <p:extLst>
      <p:ext uri="{BB962C8B-B14F-4D97-AF65-F5344CB8AC3E}">
        <p14:creationId xmlns:p14="http://schemas.microsoft.com/office/powerpoint/2010/main" val="878806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endParaRPr lang="nl-NL">
              <a:solidFill>
                <a:srgbClr val="808080"/>
              </a:solidFill>
            </a:endParaRPr>
          </a:p>
        </p:txBody>
      </p:sp>
    </p:spTree>
    <p:extLst>
      <p:ext uri="{BB962C8B-B14F-4D97-AF65-F5344CB8AC3E}">
        <p14:creationId xmlns:p14="http://schemas.microsoft.com/office/powerpoint/2010/main" val="3558055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F012FD65-0EB1-404B-B8E9-B2B3267237DC}" type="datetimeFigureOut">
              <a:rPr lang="nl-NL" smtClean="0"/>
              <a:t>13-9-2017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24A3F87-48D8-4255-B562-35A159CEB183}" type="slidenum">
              <a:rPr lang="nl-NL" smtClean="0"/>
              <a:t>‹nr.›</a:t>
            </a:fld>
            <a:endParaRPr lang="nl-NL"/>
          </a:p>
        </p:txBody>
      </p:sp>
    </p:spTree>
    <p:extLst>
      <p:ext uri="{BB962C8B-B14F-4D97-AF65-F5344CB8AC3E}">
        <p14:creationId xmlns:p14="http://schemas.microsoft.com/office/powerpoint/2010/main" val="1754285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endParaRPr lang="nl-NL">
              <a:solidFill>
                <a:srgbClr val="808080"/>
              </a:solidFill>
            </a:endParaRPr>
          </a:p>
        </p:txBody>
      </p:sp>
    </p:spTree>
    <p:extLst>
      <p:ext uri="{BB962C8B-B14F-4D97-AF65-F5344CB8AC3E}">
        <p14:creationId xmlns:p14="http://schemas.microsoft.com/office/powerpoint/2010/main" val="332949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5"/>
          <p:cNvSpPr>
            <a:spLocks noGrp="1" noChangeArrowheads="1"/>
          </p:cNvSpPr>
          <p:nvPr>
            <p:ph type="ftr" sz="quarter" idx="10"/>
          </p:nvPr>
        </p:nvSpPr>
        <p:spPr>
          <a:ln/>
        </p:spPr>
        <p:txBody>
          <a:bodyPr/>
          <a:lstStyle>
            <a:lvl1pPr>
              <a:defRPr/>
            </a:lvl1pPr>
          </a:lstStyle>
          <a:p>
            <a:pPr>
              <a:defRPr/>
            </a:pPr>
            <a:endParaRPr lang="nl-NL">
              <a:solidFill>
                <a:srgbClr val="808080"/>
              </a:solidFill>
            </a:endParaRPr>
          </a:p>
        </p:txBody>
      </p:sp>
    </p:spTree>
    <p:extLst>
      <p:ext uri="{BB962C8B-B14F-4D97-AF65-F5344CB8AC3E}">
        <p14:creationId xmlns:p14="http://schemas.microsoft.com/office/powerpoint/2010/main" val="4243972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904038" y="765175"/>
            <a:ext cx="1916112" cy="48863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152525" y="765175"/>
            <a:ext cx="5599113" cy="48863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5"/>
          <p:cNvSpPr>
            <a:spLocks noGrp="1" noChangeArrowheads="1"/>
          </p:cNvSpPr>
          <p:nvPr>
            <p:ph type="ftr" sz="quarter" idx="10"/>
          </p:nvPr>
        </p:nvSpPr>
        <p:spPr>
          <a:ln/>
        </p:spPr>
        <p:txBody>
          <a:bodyPr/>
          <a:lstStyle>
            <a:lvl1pPr>
              <a:defRPr/>
            </a:lvl1pPr>
          </a:lstStyle>
          <a:p>
            <a:pPr>
              <a:defRPr/>
            </a:pPr>
            <a:endParaRPr lang="nl-NL">
              <a:solidFill>
                <a:srgbClr val="808080"/>
              </a:solidFill>
            </a:endParaRPr>
          </a:p>
        </p:txBody>
      </p:sp>
    </p:spTree>
    <p:extLst>
      <p:ext uri="{BB962C8B-B14F-4D97-AF65-F5344CB8AC3E}">
        <p14:creationId xmlns:p14="http://schemas.microsoft.com/office/powerpoint/2010/main" val="244849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F012FD65-0EB1-404B-B8E9-B2B3267237DC}" type="datetimeFigureOut">
              <a:rPr lang="nl-NL" smtClean="0"/>
              <a:t>13-9-2017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24A3F87-48D8-4255-B562-35A159CEB183}" type="slidenum">
              <a:rPr lang="nl-NL" smtClean="0"/>
              <a:t>‹nr.›</a:t>
            </a:fld>
            <a:endParaRPr lang="nl-NL"/>
          </a:p>
        </p:txBody>
      </p:sp>
    </p:spTree>
    <p:extLst>
      <p:ext uri="{BB962C8B-B14F-4D97-AF65-F5344CB8AC3E}">
        <p14:creationId xmlns:p14="http://schemas.microsoft.com/office/powerpoint/2010/main" val="2156531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F012FD65-0EB1-404B-B8E9-B2B3267237DC}" type="datetimeFigureOut">
              <a:rPr lang="nl-NL" smtClean="0"/>
              <a:t>13-9-2017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24A3F87-48D8-4255-B562-35A159CEB183}" type="slidenum">
              <a:rPr lang="nl-NL" smtClean="0"/>
              <a:t>‹nr.›</a:t>
            </a:fld>
            <a:endParaRPr lang="nl-NL"/>
          </a:p>
        </p:txBody>
      </p:sp>
    </p:spTree>
    <p:extLst>
      <p:ext uri="{BB962C8B-B14F-4D97-AF65-F5344CB8AC3E}">
        <p14:creationId xmlns:p14="http://schemas.microsoft.com/office/powerpoint/2010/main" val="4260407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F012FD65-0EB1-404B-B8E9-B2B3267237DC}" type="datetimeFigureOut">
              <a:rPr lang="nl-NL" smtClean="0"/>
              <a:t>13-9-2017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24A3F87-48D8-4255-B562-35A159CEB183}" type="slidenum">
              <a:rPr lang="nl-NL" smtClean="0"/>
              <a:t>‹nr.›</a:t>
            </a:fld>
            <a:endParaRPr lang="nl-NL"/>
          </a:p>
        </p:txBody>
      </p:sp>
    </p:spTree>
    <p:extLst>
      <p:ext uri="{BB962C8B-B14F-4D97-AF65-F5344CB8AC3E}">
        <p14:creationId xmlns:p14="http://schemas.microsoft.com/office/powerpoint/2010/main" val="3682602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F012FD65-0EB1-404B-B8E9-B2B3267237DC}" type="datetimeFigureOut">
              <a:rPr lang="nl-NL" smtClean="0"/>
              <a:t>13-9-2017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24A3F87-48D8-4255-B562-35A159CEB183}" type="slidenum">
              <a:rPr lang="nl-NL" smtClean="0"/>
              <a:t>‹nr.›</a:t>
            </a:fld>
            <a:endParaRPr lang="nl-NL"/>
          </a:p>
        </p:txBody>
      </p:sp>
    </p:spTree>
    <p:extLst>
      <p:ext uri="{BB962C8B-B14F-4D97-AF65-F5344CB8AC3E}">
        <p14:creationId xmlns:p14="http://schemas.microsoft.com/office/powerpoint/2010/main" val="109727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012FD65-0EB1-404B-B8E9-B2B3267237DC}" type="datetimeFigureOut">
              <a:rPr lang="nl-NL" smtClean="0"/>
              <a:t>13-9-2017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24A3F87-48D8-4255-B562-35A159CEB183}" type="slidenum">
              <a:rPr lang="nl-NL" smtClean="0"/>
              <a:t>‹nr.›</a:t>
            </a:fld>
            <a:endParaRPr lang="nl-NL"/>
          </a:p>
        </p:txBody>
      </p:sp>
    </p:spTree>
    <p:extLst>
      <p:ext uri="{BB962C8B-B14F-4D97-AF65-F5344CB8AC3E}">
        <p14:creationId xmlns:p14="http://schemas.microsoft.com/office/powerpoint/2010/main" val="8260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F012FD65-0EB1-404B-B8E9-B2B3267237DC}" type="datetimeFigureOut">
              <a:rPr lang="nl-NL" smtClean="0"/>
              <a:t>13-9-2017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24A3F87-48D8-4255-B562-35A159CEB183}" type="slidenum">
              <a:rPr lang="nl-NL" smtClean="0"/>
              <a:t>‹nr.›</a:t>
            </a:fld>
            <a:endParaRPr lang="nl-NL"/>
          </a:p>
        </p:txBody>
      </p:sp>
    </p:spTree>
    <p:extLst>
      <p:ext uri="{BB962C8B-B14F-4D97-AF65-F5344CB8AC3E}">
        <p14:creationId xmlns:p14="http://schemas.microsoft.com/office/powerpoint/2010/main" val="2449971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F012FD65-0EB1-404B-B8E9-B2B3267237DC}" type="datetimeFigureOut">
              <a:rPr lang="nl-NL" smtClean="0"/>
              <a:t>13-9-2017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24A3F87-48D8-4255-B562-35A159CEB183}" type="slidenum">
              <a:rPr lang="nl-NL" smtClean="0"/>
              <a:t>‹nr.›</a:t>
            </a:fld>
            <a:endParaRPr lang="nl-NL"/>
          </a:p>
        </p:txBody>
      </p:sp>
    </p:spTree>
    <p:extLst>
      <p:ext uri="{BB962C8B-B14F-4D97-AF65-F5344CB8AC3E}">
        <p14:creationId xmlns:p14="http://schemas.microsoft.com/office/powerpoint/2010/main" val="1120593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12FD65-0EB1-404B-B8E9-B2B3267237DC}" type="datetimeFigureOut">
              <a:rPr lang="nl-NL" smtClean="0"/>
              <a:t>13-9-2017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A3F87-48D8-4255-B562-35A159CEB183}" type="slidenum">
              <a:rPr lang="nl-NL" smtClean="0"/>
              <a:t>‹nr.›</a:t>
            </a:fld>
            <a:endParaRPr lang="nl-NL"/>
          </a:p>
        </p:txBody>
      </p:sp>
    </p:spTree>
    <p:extLst>
      <p:ext uri="{BB962C8B-B14F-4D97-AF65-F5344CB8AC3E}">
        <p14:creationId xmlns:p14="http://schemas.microsoft.com/office/powerpoint/2010/main" val="2022230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66813" y="765175"/>
            <a:ext cx="76533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en-US"/>
              <a:t>Klik om het opmaakprofiel te bewerken</a:t>
            </a:r>
          </a:p>
        </p:txBody>
      </p:sp>
      <p:sp>
        <p:nvSpPr>
          <p:cNvPr id="1027" name="Rectangle 3"/>
          <p:cNvSpPr>
            <a:spLocks noGrp="1" noChangeArrowheads="1"/>
          </p:cNvSpPr>
          <p:nvPr>
            <p:ph type="body" idx="1"/>
          </p:nvPr>
        </p:nvSpPr>
        <p:spPr bwMode="auto">
          <a:xfrm>
            <a:off x="1152525" y="2060575"/>
            <a:ext cx="7667625"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en-US"/>
              <a:t>Klik om de opmaakprofielen van de modeltekst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
        <p:nvSpPr>
          <p:cNvPr id="9221" name="Rectangle 5"/>
          <p:cNvSpPr>
            <a:spLocks noGrp="1" noChangeArrowheads="1"/>
          </p:cNvSpPr>
          <p:nvPr>
            <p:ph type="ftr" sz="quarter" idx="3"/>
          </p:nvPr>
        </p:nvSpPr>
        <p:spPr bwMode="auto">
          <a:xfrm>
            <a:off x="892175" y="6337300"/>
            <a:ext cx="77835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20000"/>
              </a:spcBef>
              <a:defRPr sz="1200">
                <a:solidFill>
                  <a:schemeClr val="bg2"/>
                </a:solidFill>
                <a:latin typeface="Arial" charset="0"/>
                <a:cs typeface="+mn-cs"/>
              </a:defRPr>
            </a:lvl1pPr>
          </a:lstStyle>
          <a:p>
            <a:pPr fontAlgn="base">
              <a:spcAft>
                <a:spcPct val="0"/>
              </a:spcAft>
              <a:defRPr/>
            </a:pPr>
            <a:endParaRPr lang="nl-NL">
              <a:solidFill>
                <a:srgbClr val="808080"/>
              </a:solidFill>
            </a:endParaRPr>
          </a:p>
        </p:txBody>
      </p:sp>
      <p:pic>
        <p:nvPicPr>
          <p:cNvPr id="1029" name="Picture 10" descr="footer-T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04925" y="6429375"/>
            <a:ext cx="31956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2" descr="TK_logo_RGB correspondentie"/>
          <p:cNvPicPr>
            <a:picLocks noChangeAspect="1" noChangeArrowheads="1"/>
          </p:cNvPicPr>
          <p:nvPr/>
        </p:nvPicPr>
        <p:blipFill>
          <a:blip r:embed="rId14" cstate="print">
            <a:extLst>
              <a:ext uri="{28A0092B-C50C-407E-A947-70E740481C1C}">
                <a14:useLocalDpi xmlns:a14="http://schemas.microsoft.com/office/drawing/2010/main" val="0"/>
              </a:ext>
            </a:extLst>
          </a:blip>
          <a:srcRect r="82440"/>
          <a:stretch>
            <a:fillRect/>
          </a:stretch>
        </p:blipFill>
        <p:spPr bwMode="auto">
          <a:xfrm>
            <a:off x="719138" y="358775"/>
            <a:ext cx="4683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768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Verdana" pitchFamily="34" charset="0"/>
        </a:defRPr>
      </a:lvl2pPr>
      <a:lvl3pPr algn="l" rtl="0" eaLnBrk="0" fontAlgn="base" hangingPunct="0">
        <a:spcBef>
          <a:spcPct val="0"/>
        </a:spcBef>
        <a:spcAft>
          <a:spcPct val="0"/>
        </a:spcAft>
        <a:defRPr sz="4400">
          <a:solidFill>
            <a:schemeClr val="accent2"/>
          </a:solidFill>
          <a:latin typeface="Verdana" pitchFamily="34" charset="0"/>
        </a:defRPr>
      </a:lvl3pPr>
      <a:lvl4pPr algn="l" rtl="0" eaLnBrk="0" fontAlgn="base" hangingPunct="0">
        <a:spcBef>
          <a:spcPct val="0"/>
        </a:spcBef>
        <a:spcAft>
          <a:spcPct val="0"/>
        </a:spcAft>
        <a:defRPr sz="4400">
          <a:solidFill>
            <a:schemeClr val="accent2"/>
          </a:solidFill>
          <a:latin typeface="Verdana" pitchFamily="34" charset="0"/>
        </a:defRPr>
      </a:lvl4pPr>
      <a:lvl5pPr algn="l" rtl="0" eaLnBrk="0" fontAlgn="base" hangingPunct="0">
        <a:spcBef>
          <a:spcPct val="0"/>
        </a:spcBef>
        <a:spcAft>
          <a:spcPct val="0"/>
        </a:spcAft>
        <a:defRPr sz="4400">
          <a:solidFill>
            <a:schemeClr val="accent2"/>
          </a:solidFill>
          <a:latin typeface="Verdana" pitchFamily="34" charset="0"/>
        </a:defRPr>
      </a:lvl5pPr>
      <a:lvl6pPr marL="457200" algn="l" rtl="0" fontAlgn="base">
        <a:spcBef>
          <a:spcPct val="0"/>
        </a:spcBef>
        <a:spcAft>
          <a:spcPct val="0"/>
        </a:spcAft>
        <a:defRPr sz="4400">
          <a:solidFill>
            <a:schemeClr val="accent2"/>
          </a:solidFill>
          <a:latin typeface="Verdana" pitchFamily="34" charset="0"/>
        </a:defRPr>
      </a:lvl6pPr>
      <a:lvl7pPr marL="914400" algn="l" rtl="0" fontAlgn="base">
        <a:spcBef>
          <a:spcPct val="0"/>
        </a:spcBef>
        <a:spcAft>
          <a:spcPct val="0"/>
        </a:spcAft>
        <a:defRPr sz="4400">
          <a:solidFill>
            <a:schemeClr val="accent2"/>
          </a:solidFill>
          <a:latin typeface="Verdana" pitchFamily="34" charset="0"/>
        </a:defRPr>
      </a:lvl7pPr>
      <a:lvl8pPr marL="1371600" algn="l" rtl="0" fontAlgn="base">
        <a:spcBef>
          <a:spcPct val="0"/>
        </a:spcBef>
        <a:spcAft>
          <a:spcPct val="0"/>
        </a:spcAft>
        <a:defRPr sz="4400">
          <a:solidFill>
            <a:schemeClr val="accent2"/>
          </a:solidFill>
          <a:latin typeface="Verdana" pitchFamily="34" charset="0"/>
        </a:defRPr>
      </a:lvl8pPr>
      <a:lvl9pPr marL="1828800" algn="l" rtl="0" fontAlgn="base">
        <a:spcBef>
          <a:spcPct val="0"/>
        </a:spcBef>
        <a:spcAft>
          <a:spcPct val="0"/>
        </a:spcAft>
        <a:defRPr sz="4400">
          <a:solidFill>
            <a:schemeClr val="accent2"/>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rgbClr val="72797F"/>
          </a:solidFill>
          <a:latin typeface="+mn-lt"/>
          <a:ea typeface="+mn-ea"/>
          <a:cs typeface="+mn-cs"/>
        </a:defRPr>
      </a:lvl1pPr>
      <a:lvl2pPr marL="742950" indent="-285750" algn="l" rtl="0" eaLnBrk="0" fontAlgn="base" hangingPunct="0">
        <a:spcBef>
          <a:spcPct val="20000"/>
        </a:spcBef>
        <a:spcAft>
          <a:spcPct val="0"/>
        </a:spcAft>
        <a:buChar char="–"/>
        <a:defRPr sz="3200">
          <a:solidFill>
            <a:srgbClr val="72797F"/>
          </a:solidFill>
          <a:latin typeface="+mn-lt"/>
        </a:defRPr>
      </a:lvl2pPr>
      <a:lvl3pPr marL="1143000" indent="-228600" algn="l" rtl="0" eaLnBrk="0" fontAlgn="base" hangingPunct="0">
        <a:spcBef>
          <a:spcPct val="20000"/>
        </a:spcBef>
        <a:spcAft>
          <a:spcPct val="0"/>
        </a:spcAft>
        <a:buChar char="•"/>
        <a:defRPr sz="3200">
          <a:solidFill>
            <a:srgbClr val="72797F"/>
          </a:solidFill>
          <a:latin typeface="+mn-lt"/>
        </a:defRPr>
      </a:lvl3pPr>
      <a:lvl4pPr marL="1600200" indent="-228600" algn="l" rtl="0" eaLnBrk="0" fontAlgn="base" hangingPunct="0">
        <a:spcBef>
          <a:spcPct val="20000"/>
        </a:spcBef>
        <a:spcAft>
          <a:spcPct val="0"/>
        </a:spcAft>
        <a:buChar char="–"/>
        <a:defRPr sz="3200">
          <a:solidFill>
            <a:srgbClr val="72797F"/>
          </a:solidFill>
          <a:latin typeface="+mn-lt"/>
        </a:defRPr>
      </a:lvl4pPr>
      <a:lvl5pPr marL="2057400" indent="-228600" algn="l" rtl="0" eaLnBrk="0" fontAlgn="base" hangingPunct="0">
        <a:spcBef>
          <a:spcPct val="20000"/>
        </a:spcBef>
        <a:spcAft>
          <a:spcPct val="0"/>
        </a:spcAft>
        <a:buChar char="»"/>
        <a:defRPr sz="3200">
          <a:solidFill>
            <a:srgbClr val="72797F"/>
          </a:solidFill>
          <a:latin typeface="+mn-lt"/>
        </a:defRPr>
      </a:lvl5pPr>
      <a:lvl6pPr marL="2514600" indent="-228600" algn="l" rtl="0" fontAlgn="base">
        <a:spcBef>
          <a:spcPct val="20000"/>
        </a:spcBef>
        <a:spcAft>
          <a:spcPct val="0"/>
        </a:spcAft>
        <a:buChar char="»"/>
        <a:defRPr sz="3200">
          <a:solidFill>
            <a:srgbClr val="72797F"/>
          </a:solidFill>
          <a:latin typeface="+mn-lt"/>
        </a:defRPr>
      </a:lvl6pPr>
      <a:lvl7pPr marL="2971800" indent="-228600" algn="l" rtl="0" fontAlgn="base">
        <a:spcBef>
          <a:spcPct val="20000"/>
        </a:spcBef>
        <a:spcAft>
          <a:spcPct val="0"/>
        </a:spcAft>
        <a:buChar char="»"/>
        <a:defRPr sz="3200">
          <a:solidFill>
            <a:srgbClr val="72797F"/>
          </a:solidFill>
          <a:latin typeface="+mn-lt"/>
        </a:defRPr>
      </a:lvl7pPr>
      <a:lvl8pPr marL="3429000" indent="-228600" algn="l" rtl="0" fontAlgn="base">
        <a:spcBef>
          <a:spcPct val="20000"/>
        </a:spcBef>
        <a:spcAft>
          <a:spcPct val="0"/>
        </a:spcAft>
        <a:buChar char="»"/>
        <a:defRPr sz="3200">
          <a:solidFill>
            <a:srgbClr val="72797F"/>
          </a:solidFill>
          <a:latin typeface="+mn-lt"/>
        </a:defRPr>
      </a:lvl8pPr>
      <a:lvl9pPr marL="3886200" indent="-228600" algn="l" rtl="0" fontAlgn="base">
        <a:spcBef>
          <a:spcPct val="20000"/>
        </a:spcBef>
        <a:spcAft>
          <a:spcPct val="0"/>
        </a:spcAft>
        <a:buChar char="»"/>
        <a:defRPr sz="3200">
          <a:solidFill>
            <a:srgbClr val="72797F"/>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8.png"/><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hyperlink" Target="http://parlisweb/parlis/KamerstukDossier.aspx?id=e75a10e9-6872-44d8-8dc3-fd4a30a85f40" TargetMode="External"/><Relationship Id="rId4" Type="http://schemas.openxmlformats.org/officeDocument/2006/relationships/hyperlink" Target="https://zoek.officielebekendmakingen.nl/kst-31293-325.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Lreekers@gmail.com" TargetMode="External"/><Relationship Id="rId2" Type="http://schemas.openxmlformats.org/officeDocument/2006/relationships/hyperlink" Target="mailto:Pieter.duisenberg@gmail.com" TargetMode="External"/><Relationship Id="rId1" Type="http://schemas.openxmlformats.org/officeDocument/2006/relationships/slideLayout" Target="../slideLayouts/slideLayout2.xml"/><Relationship Id="rId4" Type="http://schemas.openxmlformats.org/officeDocument/2006/relationships/hyperlink" Target="mailto:Wesleyboer94@gmail.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chart" Target="../charts/chart1.xml"/><Relationship Id="rId5" Type="http://schemas.openxmlformats.org/officeDocument/2006/relationships/image" Target="../media/image5.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4973"/>
          <a:stretch/>
        </p:blipFill>
        <p:spPr bwMode="auto">
          <a:xfrm>
            <a:off x="0" y="0"/>
            <a:ext cx="408154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298800" y="1412388"/>
            <a:ext cx="5400600" cy="5139869"/>
          </a:xfrm>
          <a:prstGeom prst="rect">
            <a:avLst/>
          </a:prstGeom>
          <a:noFill/>
        </p:spPr>
        <p:txBody>
          <a:bodyPr wrap="square" rtlCol="0">
            <a:spAutoFit/>
          </a:bodyPr>
          <a:lstStyle/>
          <a:p>
            <a:r>
              <a:rPr lang="nl-NL" sz="4400" dirty="0">
                <a:solidFill>
                  <a:schemeClr val="bg1"/>
                </a:solidFill>
                <a:latin typeface="Interstate" panose="02000606040000020004" pitchFamily="2" charset="0"/>
              </a:rPr>
              <a:t>Methode</a:t>
            </a:r>
          </a:p>
          <a:p>
            <a:endParaRPr lang="nl-NL" sz="4400" dirty="0">
              <a:solidFill>
                <a:schemeClr val="bg1"/>
              </a:solidFill>
              <a:latin typeface="Interstate" panose="02000606040000020004" pitchFamily="2" charset="0"/>
            </a:endParaRPr>
          </a:p>
          <a:p>
            <a:r>
              <a:rPr lang="nl-NL" sz="4400" dirty="0">
                <a:solidFill>
                  <a:schemeClr val="bg1"/>
                </a:solidFill>
                <a:latin typeface="Interstate" panose="02000606040000020004" pitchFamily="2" charset="0"/>
              </a:rPr>
              <a:t>Begroting en</a:t>
            </a:r>
          </a:p>
          <a:p>
            <a:r>
              <a:rPr lang="nl-NL" sz="4400" dirty="0">
                <a:solidFill>
                  <a:schemeClr val="bg1"/>
                </a:solidFill>
                <a:latin typeface="Interstate" panose="02000606040000020004" pitchFamily="2" charset="0"/>
              </a:rPr>
              <a:t>Verantwoording</a:t>
            </a:r>
            <a:endParaRPr lang="nl-NL" sz="6000" dirty="0">
              <a:solidFill>
                <a:schemeClr val="bg1"/>
              </a:solidFill>
              <a:latin typeface="Interstate" panose="02000606040000020004" pitchFamily="2" charset="0"/>
            </a:endParaRPr>
          </a:p>
          <a:p>
            <a:endParaRPr lang="nl-NL" sz="6000" dirty="0">
              <a:solidFill>
                <a:schemeClr val="bg1"/>
              </a:solidFill>
              <a:latin typeface="Interstate" panose="02000606040000020004" pitchFamily="2" charset="0"/>
            </a:endParaRPr>
          </a:p>
          <a:p>
            <a:endParaRPr lang="nl-NL" sz="6000" dirty="0">
              <a:solidFill>
                <a:schemeClr val="bg1"/>
              </a:solidFill>
              <a:latin typeface="Interstate" panose="02000606040000020004" pitchFamily="2" charset="0"/>
            </a:endParaRPr>
          </a:p>
          <a:p>
            <a:r>
              <a:rPr lang="nl-NL" sz="1600" dirty="0">
                <a:solidFill>
                  <a:schemeClr val="bg1"/>
                </a:solidFill>
                <a:latin typeface="Interstate" panose="02000606040000020004" pitchFamily="2" charset="0"/>
              </a:rPr>
              <a:t>Pieter Duisenberg</a:t>
            </a:r>
          </a:p>
          <a:p>
            <a:r>
              <a:rPr lang="nl-NL" sz="1600" dirty="0">
                <a:solidFill>
                  <a:schemeClr val="bg1"/>
                </a:solidFill>
                <a:latin typeface="Interstate" panose="02000606040000020004" pitchFamily="2" charset="0"/>
              </a:rPr>
              <a:t>Den Helder, 14 september 2017</a:t>
            </a:r>
          </a:p>
        </p:txBody>
      </p:sp>
      <p:pic>
        <p:nvPicPr>
          <p:cNvPr id="6146" name="Picture 2" descr="http://www.mebest.nl/wp-content/uploads/2011/07/VDV_1788.jpg">
            <a:extLst>
              <a:ext uri="{FF2B5EF4-FFF2-40B4-BE49-F238E27FC236}">
                <a16:creationId xmlns:a16="http://schemas.microsoft.com/office/drawing/2014/main" id="{2E04308B-F4B7-4D8C-9A62-11D4E8020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937" y="0"/>
            <a:ext cx="45640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777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1089025" y="115888"/>
            <a:ext cx="7653338" cy="1143000"/>
          </a:xfrm>
        </p:spPr>
        <p:txBody>
          <a:bodyPr/>
          <a:lstStyle/>
          <a:p>
            <a:r>
              <a:rPr lang="nl-NL" altLang="nl-NL" sz="3200"/>
              <a:t>Uitgaven begroting</a:t>
            </a:r>
            <a:r>
              <a:rPr lang="nl-NL" altLang="nl-NL" sz="3600"/>
              <a:t> OCW</a:t>
            </a:r>
          </a:p>
        </p:txBody>
      </p:sp>
      <p:sp>
        <p:nvSpPr>
          <p:cNvPr id="7171" name="Tekstvak 3"/>
          <p:cNvSpPr txBox="1">
            <a:spLocks noChangeArrowheads="1"/>
          </p:cNvSpPr>
          <p:nvPr/>
        </p:nvSpPr>
        <p:spPr bwMode="auto">
          <a:xfrm>
            <a:off x="6808788" y="6021388"/>
            <a:ext cx="21605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nl-NL" sz="800">
                <a:solidFill>
                  <a:srgbClr val="000000"/>
                </a:solidFill>
                <a:latin typeface="Arial" pitchFamily="34" charset="0"/>
                <a:cs typeface="Arial" pitchFamily="34" charset="0"/>
              </a:rPr>
              <a:t>Bron: Begroting OCW 2017, p. 40-123</a:t>
            </a:r>
          </a:p>
          <a:p>
            <a:pPr eaLnBrk="1" fontAlgn="base" hangingPunct="1">
              <a:spcBef>
                <a:spcPct val="0"/>
              </a:spcBef>
              <a:spcAft>
                <a:spcPct val="0"/>
              </a:spcAft>
              <a:buFontTx/>
              <a:buNone/>
            </a:pPr>
            <a:r>
              <a:rPr lang="nl-NL" altLang="en-US" sz="800" u="sng">
                <a:solidFill>
                  <a:srgbClr val="000000"/>
                </a:solidFill>
                <a:cs typeface="Arial" pitchFamily="34" charset="0"/>
              </a:rPr>
              <a:t>Figuur opgesteld door rapporteurs        </a:t>
            </a:r>
          </a:p>
          <a:p>
            <a:pPr eaLnBrk="1" fontAlgn="base" hangingPunct="1">
              <a:spcBef>
                <a:spcPct val="0"/>
              </a:spcBef>
              <a:spcAft>
                <a:spcPct val="0"/>
              </a:spcAft>
              <a:buFontTx/>
              <a:buNone/>
            </a:pPr>
            <a:endParaRPr lang="nl-NL" altLang="nl-NL" sz="800">
              <a:solidFill>
                <a:srgbClr val="000000"/>
              </a:solidFill>
              <a:latin typeface="Arial" pitchFamily="34" charset="0"/>
              <a:cs typeface="Arial" pitchFamily="34" charset="0"/>
            </a:endParaRPr>
          </a:p>
          <a:p>
            <a:pPr eaLnBrk="1" fontAlgn="base" hangingPunct="1">
              <a:spcBef>
                <a:spcPct val="0"/>
              </a:spcBef>
              <a:spcAft>
                <a:spcPct val="0"/>
              </a:spcAft>
              <a:buFontTx/>
              <a:buNone/>
            </a:pPr>
            <a:r>
              <a:rPr lang="nl-NL" altLang="nl-NL" sz="800">
                <a:solidFill>
                  <a:srgbClr val="000000"/>
                </a:solidFill>
                <a:latin typeface="Arial" pitchFamily="34" charset="0"/>
                <a:cs typeface="Arial" pitchFamily="34" charset="0"/>
              </a:rPr>
              <a:t>          </a:t>
            </a:r>
          </a:p>
        </p:txBody>
      </p:sp>
      <p:sp>
        <p:nvSpPr>
          <p:cNvPr id="3" name="Ovaal 2"/>
          <p:cNvSpPr/>
          <p:nvPr/>
        </p:nvSpPr>
        <p:spPr>
          <a:xfrm>
            <a:off x="3419475" y="5805488"/>
            <a:ext cx="431800" cy="215900"/>
          </a:xfrm>
          <a:prstGeom prst="ellipse">
            <a:avLst/>
          </a:prstGeom>
          <a:noFill/>
          <a:ln w="3175">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base">
              <a:spcBef>
                <a:spcPct val="0"/>
              </a:spcBef>
              <a:spcAft>
                <a:spcPct val="0"/>
              </a:spcAft>
              <a:defRPr/>
            </a:pPr>
            <a:endParaRPr lang="nl-NL" dirty="0">
              <a:solidFill>
                <a:srgbClr val="FFFFFF"/>
              </a:solidFill>
            </a:endParaRPr>
          </a:p>
        </p:txBody>
      </p:sp>
      <p:cxnSp>
        <p:nvCxnSpPr>
          <p:cNvPr id="6" name="Rechte verbindingslijn 5"/>
          <p:cNvCxnSpPr>
            <a:stCxn id="3" idx="6"/>
          </p:cNvCxnSpPr>
          <p:nvPr/>
        </p:nvCxnSpPr>
        <p:spPr>
          <a:xfrm flipV="1">
            <a:off x="3851275" y="4652963"/>
            <a:ext cx="3179763" cy="1260475"/>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7174" name="Tekstvak 7"/>
          <p:cNvSpPr txBox="1">
            <a:spLocks noChangeArrowheads="1"/>
          </p:cNvSpPr>
          <p:nvPr/>
        </p:nvSpPr>
        <p:spPr bwMode="auto">
          <a:xfrm>
            <a:off x="6875463" y="3268663"/>
            <a:ext cx="22145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nl-NL" sz="1200" dirty="0">
                <a:solidFill>
                  <a:srgbClr val="006699"/>
                </a:solidFill>
                <a:latin typeface="+mj-lt"/>
                <a:cs typeface="Arial" pitchFamily="34" charset="0"/>
              </a:rPr>
              <a:t>Dip studiefinanciering wordt o.a. veroorzaakt door de kasschuif  vooruitbetaling OV van 2017 en 2018 naar 2016. Dit is gebruikelijk.</a:t>
            </a:r>
          </a:p>
        </p:txBody>
      </p:sp>
      <p:graphicFrame>
        <p:nvGraphicFramePr>
          <p:cNvPr id="7176" name="Grafiek 10"/>
          <p:cNvGraphicFramePr>
            <a:graphicFrameLocks/>
          </p:cNvGraphicFramePr>
          <p:nvPr/>
        </p:nvGraphicFramePr>
        <p:xfrm>
          <a:off x="920750" y="1144588"/>
          <a:ext cx="6726238" cy="3595687"/>
        </p:xfrm>
        <a:graphic>
          <a:graphicData uri="http://schemas.openxmlformats.org/presentationml/2006/ole">
            <mc:AlternateContent xmlns:mc="http://schemas.openxmlformats.org/markup-compatibility/2006">
              <mc:Choice xmlns:v="urn:schemas-microsoft-com:vml" Requires="v">
                <p:oleObj spid="_x0000_s4113" r:id="rId4" imgW="6724471" imgH="3596952" progId="Excel.Chart.8">
                  <p:embed/>
                </p:oleObj>
              </mc:Choice>
              <mc:Fallback>
                <p:oleObj r:id="rId4" imgW="6724471" imgH="3596952"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750" y="1144588"/>
                        <a:ext cx="6726238" cy="359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177" name="Picture 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588" y="4797425"/>
            <a:ext cx="5999162"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kstvak 6"/>
          <p:cNvSpPr txBox="1">
            <a:spLocks noChangeArrowheads="1"/>
          </p:cNvSpPr>
          <p:nvPr/>
        </p:nvSpPr>
        <p:spPr bwMode="auto">
          <a:xfrm>
            <a:off x="8388350" y="6524625"/>
            <a:ext cx="360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nl-NL" sz="800" dirty="0">
                <a:solidFill>
                  <a:srgbClr val="000000"/>
                </a:solidFill>
                <a:latin typeface="Arial" pitchFamily="34" charset="0"/>
                <a:cs typeface="Arial" pitchFamily="34" charset="0"/>
              </a:rPr>
              <a:t>A.2</a:t>
            </a:r>
          </a:p>
        </p:txBody>
      </p:sp>
    </p:spTree>
    <p:extLst>
      <p:ext uri="{BB962C8B-B14F-4D97-AF65-F5344CB8AC3E}">
        <p14:creationId xmlns:p14="http://schemas.microsoft.com/office/powerpoint/2010/main" val="3358018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1116013" y="0"/>
            <a:ext cx="7653337" cy="1143000"/>
          </a:xfrm>
        </p:spPr>
        <p:txBody>
          <a:bodyPr/>
          <a:lstStyle/>
          <a:p>
            <a:r>
              <a:rPr lang="nl-NL" altLang="en-US" sz="3600"/>
              <a:t>Uitgaven per deelnemer</a:t>
            </a:r>
            <a:endParaRPr lang="en-GB" altLang="en-US" sz="3600"/>
          </a:p>
        </p:txBody>
      </p:sp>
      <p:sp>
        <p:nvSpPr>
          <p:cNvPr id="8195" name="Tekstvak 2"/>
          <p:cNvSpPr txBox="1">
            <a:spLocks noChangeArrowheads="1"/>
          </p:cNvSpPr>
          <p:nvPr/>
        </p:nvSpPr>
        <p:spPr bwMode="auto">
          <a:xfrm>
            <a:off x="79375" y="1204913"/>
            <a:ext cx="1152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en-US" sz="800">
                <a:solidFill>
                  <a:srgbClr val="000000"/>
                </a:solidFill>
                <a:latin typeface="Arial" pitchFamily="34" charset="0"/>
                <a:cs typeface="Arial" pitchFamily="34" charset="0"/>
              </a:rPr>
              <a:t>X € 1.000</a:t>
            </a:r>
            <a:endParaRPr lang="en-GB" altLang="en-US" sz="800">
              <a:solidFill>
                <a:srgbClr val="000000"/>
              </a:solidFill>
              <a:latin typeface="Arial" pitchFamily="34" charset="0"/>
              <a:cs typeface="Arial" pitchFamily="34" charset="0"/>
            </a:endParaRPr>
          </a:p>
        </p:txBody>
      </p:sp>
      <p:sp>
        <p:nvSpPr>
          <p:cNvPr id="8196" name="Tekstvak 3"/>
          <p:cNvSpPr txBox="1">
            <a:spLocks noChangeArrowheads="1"/>
          </p:cNvSpPr>
          <p:nvPr/>
        </p:nvSpPr>
        <p:spPr bwMode="auto">
          <a:xfrm>
            <a:off x="179388" y="4421188"/>
            <a:ext cx="5932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en-US" sz="800">
                <a:solidFill>
                  <a:srgbClr val="000000"/>
                </a:solidFill>
                <a:latin typeface="Arial" pitchFamily="34" charset="0"/>
                <a:cs typeface="Arial" pitchFamily="34" charset="0"/>
              </a:rPr>
              <a:t>Uitgaven per deelnemer per sector x €1.000</a:t>
            </a:r>
            <a:endParaRPr lang="en-GB" altLang="en-US" sz="800">
              <a:solidFill>
                <a:srgbClr val="000000"/>
              </a:solidFill>
              <a:latin typeface="Arial" pitchFamily="34" charset="0"/>
              <a:cs typeface="Arial" pitchFamily="34" charset="0"/>
            </a:endParaRPr>
          </a:p>
        </p:txBody>
      </p:sp>
      <p:sp>
        <p:nvSpPr>
          <p:cNvPr id="8197" name="Tekstvak 2"/>
          <p:cNvSpPr txBox="1">
            <a:spLocks noChangeArrowheads="1"/>
          </p:cNvSpPr>
          <p:nvPr/>
        </p:nvSpPr>
        <p:spPr bwMode="auto">
          <a:xfrm>
            <a:off x="7051675" y="6248400"/>
            <a:ext cx="20161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en-US" sz="800">
                <a:solidFill>
                  <a:srgbClr val="000000"/>
                </a:solidFill>
                <a:latin typeface="Arial" pitchFamily="34" charset="0"/>
                <a:cs typeface="Arial" pitchFamily="34" charset="0"/>
              </a:rPr>
              <a:t>Bron: Begroting OCW 2016 en 2017</a:t>
            </a:r>
          </a:p>
          <a:p>
            <a:pPr eaLnBrk="1" fontAlgn="base" hangingPunct="1">
              <a:spcBef>
                <a:spcPct val="0"/>
              </a:spcBef>
              <a:spcAft>
                <a:spcPct val="0"/>
              </a:spcAft>
              <a:buFontTx/>
              <a:buNone/>
            </a:pPr>
            <a:r>
              <a:rPr lang="nl-NL" altLang="en-US" sz="800" u="sng">
                <a:solidFill>
                  <a:srgbClr val="000000"/>
                </a:solidFill>
                <a:cs typeface="Arial" pitchFamily="34" charset="0"/>
              </a:rPr>
              <a:t>Figuur opgesteld door rapporteurs        </a:t>
            </a:r>
          </a:p>
          <a:p>
            <a:pPr eaLnBrk="1" fontAlgn="base" hangingPunct="1">
              <a:spcBef>
                <a:spcPct val="0"/>
              </a:spcBef>
              <a:spcAft>
                <a:spcPct val="0"/>
              </a:spcAft>
              <a:buFontTx/>
              <a:buNone/>
            </a:pPr>
            <a:endParaRPr lang="en-GB" altLang="en-US" sz="900">
              <a:solidFill>
                <a:srgbClr val="000000"/>
              </a:solidFill>
              <a:latin typeface="Arial" pitchFamily="34" charset="0"/>
              <a:cs typeface="Arial" pitchFamily="34" charset="0"/>
            </a:endParaRPr>
          </a:p>
        </p:txBody>
      </p:sp>
      <p:sp>
        <p:nvSpPr>
          <p:cNvPr id="8198" name="Tekstvak 5"/>
          <p:cNvSpPr txBox="1">
            <a:spLocks noChangeArrowheads="1"/>
          </p:cNvSpPr>
          <p:nvPr/>
        </p:nvSpPr>
        <p:spPr bwMode="auto">
          <a:xfrm>
            <a:off x="182563" y="5959475"/>
            <a:ext cx="3240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en-US" sz="800">
                <a:solidFill>
                  <a:srgbClr val="000000"/>
                </a:solidFill>
                <a:latin typeface="Arial" pitchFamily="34" charset="0"/>
                <a:cs typeface="Arial" pitchFamily="34" charset="0"/>
              </a:rPr>
              <a:t>*In de begroting is alleen 2014-2020 weergegeven</a:t>
            </a:r>
          </a:p>
          <a:p>
            <a:pPr eaLnBrk="1" fontAlgn="base" hangingPunct="1">
              <a:spcBef>
                <a:spcPct val="0"/>
              </a:spcBef>
              <a:spcAft>
                <a:spcPct val="0"/>
              </a:spcAft>
              <a:buFontTx/>
              <a:buNone/>
            </a:pPr>
            <a:r>
              <a:rPr lang="nl-NL" altLang="en-US" sz="800">
                <a:solidFill>
                  <a:srgbClr val="000000"/>
                </a:solidFill>
                <a:latin typeface="Arial" pitchFamily="34" charset="0"/>
                <a:cs typeface="Arial" pitchFamily="34" charset="0"/>
              </a:rPr>
              <a:t>**In de begroting is alleen 2016-2019 weergegeven</a:t>
            </a:r>
            <a:endParaRPr lang="en-GB" altLang="en-US" sz="800">
              <a:solidFill>
                <a:srgbClr val="000000"/>
              </a:solidFill>
              <a:latin typeface="Arial" pitchFamily="34" charset="0"/>
              <a:cs typeface="Arial" pitchFamily="34" charset="0"/>
            </a:endParaRPr>
          </a:p>
        </p:txBody>
      </p:sp>
      <p:graphicFrame>
        <p:nvGraphicFramePr>
          <p:cNvPr id="8199" name="Grafiek 9"/>
          <p:cNvGraphicFramePr>
            <a:graphicFrameLocks/>
          </p:cNvGraphicFramePr>
          <p:nvPr/>
        </p:nvGraphicFramePr>
        <p:xfrm>
          <a:off x="193675" y="1376363"/>
          <a:ext cx="3600450" cy="2789237"/>
        </p:xfrm>
        <a:graphic>
          <a:graphicData uri="http://schemas.openxmlformats.org/presentationml/2006/ole">
            <mc:AlternateContent xmlns:mc="http://schemas.openxmlformats.org/markup-compatibility/2006">
              <mc:Choice xmlns:v="urn:schemas-microsoft-com:vml" Requires="v">
                <p:oleObj spid="_x0000_s5152" r:id="rId4" imgW="5590517" imgH="3103133" progId="Excel.Chart.8">
                  <p:embed/>
                </p:oleObj>
              </mc:Choice>
              <mc:Fallback>
                <p:oleObj r:id="rId4" imgW="5590517" imgH="3103133"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675" y="1376363"/>
                        <a:ext cx="3600450"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Tabel 2"/>
          <p:cNvGraphicFramePr>
            <a:graphicFrameLocks noGrp="1"/>
          </p:cNvGraphicFramePr>
          <p:nvPr/>
        </p:nvGraphicFramePr>
        <p:xfrm>
          <a:off x="395288" y="4724400"/>
          <a:ext cx="3313113" cy="1063626"/>
        </p:xfrm>
        <a:graphic>
          <a:graphicData uri="http://schemas.openxmlformats.org/drawingml/2006/table">
            <a:tbl>
              <a:tblPr/>
              <a:tblGrid>
                <a:gridCol w="649698">
                  <a:extLst>
                    <a:ext uri="{9D8B030D-6E8A-4147-A177-3AD203B41FA5}">
                      <a16:colId xmlns:a16="http://schemas.microsoft.com/office/drawing/2014/main" val="20000"/>
                    </a:ext>
                  </a:extLst>
                </a:gridCol>
                <a:gridCol w="392962">
                  <a:extLst>
                    <a:ext uri="{9D8B030D-6E8A-4147-A177-3AD203B41FA5}">
                      <a16:colId xmlns:a16="http://schemas.microsoft.com/office/drawing/2014/main" val="20001"/>
                    </a:ext>
                  </a:extLst>
                </a:gridCol>
                <a:gridCol w="377244">
                  <a:extLst>
                    <a:ext uri="{9D8B030D-6E8A-4147-A177-3AD203B41FA5}">
                      <a16:colId xmlns:a16="http://schemas.microsoft.com/office/drawing/2014/main" val="20002"/>
                    </a:ext>
                  </a:extLst>
                </a:gridCol>
                <a:gridCol w="363273">
                  <a:extLst>
                    <a:ext uri="{9D8B030D-6E8A-4147-A177-3AD203B41FA5}">
                      <a16:colId xmlns:a16="http://schemas.microsoft.com/office/drawing/2014/main" val="20003"/>
                    </a:ext>
                  </a:extLst>
                </a:gridCol>
                <a:gridCol w="363273">
                  <a:extLst>
                    <a:ext uri="{9D8B030D-6E8A-4147-A177-3AD203B41FA5}">
                      <a16:colId xmlns:a16="http://schemas.microsoft.com/office/drawing/2014/main" val="20004"/>
                    </a:ext>
                  </a:extLst>
                </a:gridCol>
                <a:gridCol w="391216">
                  <a:extLst>
                    <a:ext uri="{9D8B030D-6E8A-4147-A177-3AD203B41FA5}">
                      <a16:colId xmlns:a16="http://schemas.microsoft.com/office/drawing/2014/main" val="20005"/>
                    </a:ext>
                  </a:extLst>
                </a:gridCol>
                <a:gridCol w="377244">
                  <a:extLst>
                    <a:ext uri="{9D8B030D-6E8A-4147-A177-3AD203B41FA5}">
                      <a16:colId xmlns:a16="http://schemas.microsoft.com/office/drawing/2014/main" val="20006"/>
                    </a:ext>
                  </a:extLst>
                </a:gridCol>
                <a:gridCol w="398203">
                  <a:extLst>
                    <a:ext uri="{9D8B030D-6E8A-4147-A177-3AD203B41FA5}">
                      <a16:colId xmlns:a16="http://schemas.microsoft.com/office/drawing/2014/main" val="20007"/>
                    </a:ext>
                  </a:extLst>
                </a:gridCol>
              </a:tblGrid>
              <a:tr h="177271">
                <a:tc>
                  <a:txBody>
                    <a:bodyPr/>
                    <a:lstStyle/>
                    <a:p>
                      <a:pPr algn="l" fontAlgn="b"/>
                      <a:r>
                        <a:rPr lang="nl-NL" sz="1100" b="0" i="0" u="none" strike="noStrike" dirty="0">
                          <a:solidFill>
                            <a:srgbClr val="000000"/>
                          </a:solidFill>
                          <a:effectLst/>
                          <a:latin typeface="Calibri"/>
                        </a:rPr>
                        <a:t> </a:t>
                      </a:r>
                    </a:p>
                  </a:txBody>
                  <a:tcPr marL="9527" marR="9527" marT="95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nl-NL" sz="1100" b="1" i="0" u="none" strike="noStrike" dirty="0">
                          <a:solidFill>
                            <a:srgbClr val="000000"/>
                          </a:solidFill>
                          <a:effectLst/>
                          <a:latin typeface="Calibri"/>
                        </a:rPr>
                        <a:t>2014</a:t>
                      </a:r>
                    </a:p>
                  </a:txBody>
                  <a:tcPr marL="9527" marR="9527" marT="95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nl-NL" sz="1100" b="1" i="0" u="none" strike="noStrike" dirty="0">
                          <a:solidFill>
                            <a:srgbClr val="000000"/>
                          </a:solidFill>
                          <a:effectLst/>
                          <a:latin typeface="Calibri"/>
                        </a:rPr>
                        <a:t>2015</a:t>
                      </a:r>
                    </a:p>
                  </a:txBody>
                  <a:tcPr marL="9527" marR="9527" marT="95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nl-NL" sz="1100" b="1" i="0" u="none" strike="noStrike" dirty="0">
                          <a:solidFill>
                            <a:srgbClr val="000000"/>
                          </a:solidFill>
                          <a:effectLst/>
                          <a:latin typeface="Calibri"/>
                        </a:rPr>
                        <a:t>2016</a:t>
                      </a:r>
                    </a:p>
                  </a:txBody>
                  <a:tcPr marL="9527" marR="9527" marT="95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nl-NL" sz="1100" b="1" i="0" u="none" strike="noStrike" dirty="0">
                          <a:solidFill>
                            <a:srgbClr val="000000"/>
                          </a:solidFill>
                          <a:effectLst/>
                          <a:latin typeface="Calibri"/>
                        </a:rPr>
                        <a:t>2017</a:t>
                      </a:r>
                    </a:p>
                  </a:txBody>
                  <a:tcPr marL="9527" marR="9527" marT="95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nl-NL" sz="1100" b="1" i="0" u="none" strike="noStrike" dirty="0">
                          <a:solidFill>
                            <a:srgbClr val="000000"/>
                          </a:solidFill>
                          <a:effectLst/>
                          <a:latin typeface="Calibri"/>
                        </a:rPr>
                        <a:t>2018</a:t>
                      </a:r>
                    </a:p>
                  </a:txBody>
                  <a:tcPr marL="9527" marR="9527" marT="95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nl-NL" sz="1100" b="1" i="0" u="none" strike="noStrike" dirty="0">
                          <a:solidFill>
                            <a:srgbClr val="000000"/>
                          </a:solidFill>
                          <a:effectLst/>
                          <a:latin typeface="Calibri"/>
                        </a:rPr>
                        <a:t>2019</a:t>
                      </a:r>
                    </a:p>
                  </a:txBody>
                  <a:tcPr marL="9527" marR="9527" marT="953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nl-NL" sz="1100" b="1" i="0" u="none" strike="noStrike" dirty="0">
                          <a:solidFill>
                            <a:srgbClr val="000000"/>
                          </a:solidFill>
                          <a:effectLst/>
                          <a:latin typeface="Calibri"/>
                        </a:rPr>
                        <a:t>2020</a:t>
                      </a:r>
                    </a:p>
                  </a:txBody>
                  <a:tcPr marL="9527" marR="9527" marT="9531"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7271">
                <a:tc>
                  <a:txBody>
                    <a:bodyPr/>
                    <a:lstStyle/>
                    <a:p>
                      <a:pPr algn="l" fontAlgn="b"/>
                      <a:r>
                        <a:rPr lang="nl-NL" sz="1100" b="1" i="0" u="none" strike="noStrike" dirty="0">
                          <a:solidFill>
                            <a:srgbClr val="000000"/>
                          </a:solidFill>
                          <a:effectLst/>
                          <a:latin typeface="Calibri"/>
                        </a:rPr>
                        <a:t>po</a:t>
                      </a:r>
                    </a:p>
                  </a:txBody>
                  <a:tcPr marL="9527" marR="9527" marT="953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nl-NL" sz="1100" b="0" i="0" u="none" strike="noStrike" dirty="0">
                          <a:solidFill>
                            <a:srgbClr val="000000"/>
                          </a:solidFill>
                          <a:effectLst/>
                          <a:latin typeface="Calibri"/>
                        </a:rPr>
                        <a:t>6,2</a:t>
                      </a:r>
                    </a:p>
                  </a:txBody>
                  <a:tcPr marL="9527" marR="9527"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nl-NL" sz="1100" b="0" i="0" u="none" strike="noStrike" dirty="0">
                          <a:solidFill>
                            <a:srgbClr val="000000"/>
                          </a:solidFill>
                          <a:effectLst/>
                          <a:latin typeface="Calibri"/>
                        </a:rPr>
                        <a:t>6,4</a:t>
                      </a:r>
                    </a:p>
                  </a:txBody>
                  <a:tcPr marL="9527" marR="9527"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nl-NL" sz="1100" b="0" i="0" u="none" strike="noStrike" dirty="0">
                          <a:solidFill>
                            <a:srgbClr val="000000"/>
                          </a:solidFill>
                          <a:effectLst/>
                          <a:latin typeface="Calibri"/>
                        </a:rPr>
                        <a:t>6,5</a:t>
                      </a:r>
                    </a:p>
                  </a:txBody>
                  <a:tcPr marL="9527" marR="9527"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nl-NL" sz="1100" b="0" i="0" u="none" strike="noStrike" dirty="0">
                          <a:solidFill>
                            <a:srgbClr val="000000"/>
                          </a:solidFill>
                          <a:effectLst/>
                          <a:latin typeface="Calibri"/>
                        </a:rPr>
                        <a:t>6,5</a:t>
                      </a:r>
                    </a:p>
                  </a:txBody>
                  <a:tcPr marL="9527" marR="9527"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nl-NL" sz="1100" b="0" i="0" u="none" strike="noStrike" dirty="0">
                          <a:solidFill>
                            <a:srgbClr val="000000"/>
                          </a:solidFill>
                          <a:effectLst/>
                          <a:latin typeface="Calibri"/>
                        </a:rPr>
                        <a:t>6,6</a:t>
                      </a:r>
                    </a:p>
                  </a:txBody>
                  <a:tcPr marL="9527" marR="9527"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nl-NL" sz="1100" b="0" i="0" u="none" strike="noStrike" dirty="0">
                          <a:solidFill>
                            <a:srgbClr val="000000"/>
                          </a:solidFill>
                          <a:effectLst/>
                          <a:latin typeface="Calibri"/>
                        </a:rPr>
                        <a:t>6,5</a:t>
                      </a:r>
                    </a:p>
                  </a:txBody>
                  <a:tcPr marL="9527" marR="9527"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nl-NL" sz="1100" b="0" i="0" u="none" strike="noStrike" dirty="0">
                          <a:solidFill>
                            <a:srgbClr val="000000"/>
                          </a:solidFill>
                          <a:effectLst/>
                          <a:latin typeface="Calibri"/>
                        </a:rPr>
                        <a:t>6,5</a:t>
                      </a:r>
                    </a:p>
                  </a:txBody>
                  <a:tcPr marL="9527" marR="9527"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77271">
                <a:tc>
                  <a:txBody>
                    <a:bodyPr/>
                    <a:lstStyle/>
                    <a:p>
                      <a:pPr algn="l" fontAlgn="b"/>
                      <a:r>
                        <a:rPr lang="nl-NL" sz="1100" b="1" i="0" u="none" strike="noStrike" dirty="0">
                          <a:solidFill>
                            <a:srgbClr val="000000"/>
                          </a:solidFill>
                          <a:effectLst/>
                          <a:latin typeface="Calibri"/>
                        </a:rPr>
                        <a:t>vo</a:t>
                      </a:r>
                    </a:p>
                  </a:txBody>
                  <a:tcPr marL="9527" marR="9527" marT="953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dirty="0">
                          <a:solidFill>
                            <a:srgbClr val="000000"/>
                          </a:solidFill>
                          <a:effectLst/>
                          <a:latin typeface="Calibri"/>
                        </a:rPr>
                        <a:t>7,7</a:t>
                      </a:r>
                    </a:p>
                  </a:txBody>
                  <a:tcPr marL="9527" marR="9527"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dirty="0">
                          <a:solidFill>
                            <a:srgbClr val="000000"/>
                          </a:solidFill>
                          <a:effectLst/>
                          <a:latin typeface="Calibri"/>
                        </a:rPr>
                        <a:t>7,9</a:t>
                      </a:r>
                    </a:p>
                  </a:txBody>
                  <a:tcPr marL="9527" marR="9527"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dirty="0">
                          <a:solidFill>
                            <a:srgbClr val="000000"/>
                          </a:solidFill>
                          <a:effectLst/>
                          <a:latin typeface="Calibri"/>
                        </a:rPr>
                        <a:t>7,9</a:t>
                      </a:r>
                    </a:p>
                  </a:txBody>
                  <a:tcPr marL="9527" marR="9527"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dirty="0">
                          <a:solidFill>
                            <a:srgbClr val="000000"/>
                          </a:solidFill>
                          <a:effectLst/>
                          <a:latin typeface="Calibri"/>
                        </a:rPr>
                        <a:t>7,9</a:t>
                      </a:r>
                    </a:p>
                  </a:txBody>
                  <a:tcPr marL="9527" marR="9527"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dirty="0">
                          <a:solidFill>
                            <a:srgbClr val="000000"/>
                          </a:solidFill>
                          <a:effectLst/>
                          <a:latin typeface="Calibri"/>
                        </a:rPr>
                        <a:t>8,0</a:t>
                      </a:r>
                    </a:p>
                  </a:txBody>
                  <a:tcPr marL="9527" marR="9527"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dirty="0">
                          <a:solidFill>
                            <a:srgbClr val="000000"/>
                          </a:solidFill>
                          <a:effectLst/>
                          <a:latin typeface="Calibri"/>
                        </a:rPr>
                        <a:t>8,0</a:t>
                      </a:r>
                    </a:p>
                  </a:txBody>
                  <a:tcPr marL="9527" marR="9527"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dirty="0">
                          <a:solidFill>
                            <a:srgbClr val="000000"/>
                          </a:solidFill>
                          <a:effectLst/>
                          <a:latin typeface="Calibri"/>
                        </a:rPr>
                        <a:t>8,1</a:t>
                      </a:r>
                    </a:p>
                  </a:txBody>
                  <a:tcPr marL="9527" marR="9527"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77271">
                <a:tc>
                  <a:txBody>
                    <a:bodyPr/>
                    <a:lstStyle/>
                    <a:p>
                      <a:pPr algn="l" fontAlgn="b"/>
                      <a:r>
                        <a:rPr lang="nl-NL" sz="1100" b="1" i="0" u="none" strike="noStrike" dirty="0" err="1">
                          <a:solidFill>
                            <a:srgbClr val="000000"/>
                          </a:solidFill>
                          <a:effectLst/>
                          <a:latin typeface="Calibri"/>
                        </a:rPr>
                        <a:t>bve</a:t>
                      </a:r>
                      <a:r>
                        <a:rPr lang="nl-NL" sz="1100" b="1" i="0" u="none" strike="noStrike" dirty="0">
                          <a:solidFill>
                            <a:srgbClr val="000000"/>
                          </a:solidFill>
                          <a:effectLst/>
                          <a:latin typeface="Calibri"/>
                        </a:rPr>
                        <a:t>*</a:t>
                      </a:r>
                    </a:p>
                  </a:txBody>
                  <a:tcPr marL="9527" marR="9527" marT="953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a:solidFill>
                            <a:srgbClr val="000000"/>
                          </a:solidFill>
                          <a:effectLst/>
                          <a:latin typeface="Calibri"/>
                        </a:rPr>
                        <a:t> </a:t>
                      </a:r>
                    </a:p>
                  </a:txBody>
                  <a:tcPr marL="9527" marR="9527"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a:solidFill>
                            <a:srgbClr val="000000"/>
                          </a:solidFill>
                          <a:effectLst/>
                          <a:latin typeface="Calibri"/>
                        </a:rPr>
                        <a:t>8,0</a:t>
                      </a:r>
                    </a:p>
                  </a:txBody>
                  <a:tcPr marL="9527" marR="9527"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a:solidFill>
                            <a:srgbClr val="000000"/>
                          </a:solidFill>
                          <a:effectLst/>
                          <a:latin typeface="Calibri"/>
                        </a:rPr>
                        <a:t>7,9</a:t>
                      </a:r>
                    </a:p>
                  </a:txBody>
                  <a:tcPr marL="9527" marR="9527"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a:solidFill>
                            <a:srgbClr val="000000"/>
                          </a:solidFill>
                          <a:effectLst/>
                          <a:latin typeface="Calibri"/>
                        </a:rPr>
                        <a:t>7,9</a:t>
                      </a:r>
                    </a:p>
                  </a:txBody>
                  <a:tcPr marL="9527" marR="9527"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a:solidFill>
                            <a:srgbClr val="000000"/>
                          </a:solidFill>
                          <a:effectLst/>
                          <a:latin typeface="Calibri"/>
                        </a:rPr>
                        <a:t>7,9</a:t>
                      </a:r>
                    </a:p>
                  </a:txBody>
                  <a:tcPr marL="9527" marR="9527"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dirty="0">
                          <a:solidFill>
                            <a:srgbClr val="000000"/>
                          </a:solidFill>
                          <a:effectLst/>
                          <a:latin typeface="Calibri"/>
                        </a:rPr>
                        <a:t>7,9</a:t>
                      </a:r>
                    </a:p>
                  </a:txBody>
                  <a:tcPr marL="9527" marR="9527"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dirty="0">
                          <a:solidFill>
                            <a:srgbClr val="000000"/>
                          </a:solidFill>
                          <a:effectLst/>
                          <a:latin typeface="Calibri"/>
                        </a:rPr>
                        <a:t>7,9</a:t>
                      </a:r>
                    </a:p>
                  </a:txBody>
                  <a:tcPr marL="9527" marR="9527"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177271">
                <a:tc>
                  <a:txBody>
                    <a:bodyPr/>
                    <a:lstStyle/>
                    <a:p>
                      <a:pPr algn="l" fontAlgn="b"/>
                      <a:r>
                        <a:rPr lang="nl-NL" sz="1100" b="1" i="0" u="none" strike="noStrike">
                          <a:solidFill>
                            <a:srgbClr val="000000"/>
                          </a:solidFill>
                          <a:effectLst/>
                          <a:latin typeface="Calibri"/>
                        </a:rPr>
                        <a:t>hbo**</a:t>
                      </a:r>
                    </a:p>
                  </a:txBody>
                  <a:tcPr marL="9527" marR="9527" marT="953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a:solidFill>
                            <a:srgbClr val="000000"/>
                          </a:solidFill>
                          <a:effectLst/>
                          <a:latin typeface="Calibri"/>
                        </a:rPr>
                        <a:t> </a:t>
                      </a:r>
                    </a:p>
                  </a:txBody>
                  <a:tcPr marL="9527" marR="9527"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a:solidFill>
                            <a:srgbClr val="000000"/>
                          </a:solidFill>
                          <a:effectLst/>
                          <a:latin typeface="Calibri"/>
                        </a:rPr>
                        <a:t> </a:t>
                      </a:r>
                    </a:p>
                  </a:txBody>
                  <a:tcPr marL="9527" marR="9527"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a:solidFill>
                            <a:srgbClr val="000000"/>
                          </a:solidFill>
                          <a:effectLst/>
                          <a:latin typeface="Calibri"/>
                        </a:rPr>
                        <a:t>6,7</a:t>
                      </a:r>
                    </a:p>
                  </a:txBody>
                  <a:tcPr marL="9527" marR="9527"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a:solidFill>
                            <a:srgbClr val="000000"/>
                          </a:solidFill>
                          <a:effectLst/>
                          <a:latin typeface="Calibri"/>
                        </a:rPr>
                        <a:t>6,7</a:t>
                      </a:r>
                    </a:p>
                  </a:txBody>
                  <a:tcPr marL="9527" marR="9527"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a:solidFill>
                            <a:srgbClr val="000000"/>
                          </a:solidFill>
                          <a:effectLst/>
                          <a:latin typeface="Calibri"/>
                        </a:rPr>
                        <a:t>6,6</a:t>
                      </a:r>
                    </a:p>
                  </a:txBody>
                  <a:tcPr marL="9527" marR="9527"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a:solidFill>
                            <a:srgbClr val="000000"/>
                          </a:solidFill>
                          <a:effectLst/>
                          <a:latin typeface="Calibri"/>
                        </a:rPr>
                        <a:t>6,6</a:t>
                      </a:r>
                    </a:p>
                  </a:txBody>
                  <a:tcPr marL="9527" marR="9527"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dirty="0">
                          <a:solidFill>
                            <a:srgbClr val="000000"/>
                          </a:solidFill>
                          <a:effectLst/>
                          <a:latin typeface="Calibri"/>
                        </a:rPr>
                        <a:t> </a:t>
                      </a:r>
                    </a:p>
                  </a:txBody>
                  <a:tcPr marL="9527" marR="9527"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77271">
                <a:tc>
                  <a:txBody>
                    <a:bodyPr/>
                    <a:lstStyle/>
                    <a:p>
                      <a:pPr algn="l" fontAlgn="b"/>
                      <a:r>
                        <a:rPr lang="nl-NL" sz="1100" b="1" i="0" u="none" strike="noStrike">
                          <a:solidFill>
                            <a:srgbClr val="000000"/>
                          </a:solidFill>
                          <a:effectLst/>
                          <a:latin typeface="Calibri"/>
                        </a:rPr>
                        <a:t>wo**</a:t>
                      </a:r>
                    </a:p>
                  </a:txBody>
                  <a:tcPr marL="9527" marR="9527" marT="953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a:solidFill>
                            <a:srgbClr val="000000"/>
                          </a:solidFill>
                          <a:effectLst/>
                          <a:latin typeface="Calibri"/>
                        </a:rPr>
                        <a:t> </a:t>
                      </a:r>
                    </a:p>
                  </a:txBody>
                  <a:tcPr marL="9527" marR="9527"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a:solidFill>
                            <a:srgbClr val="000000"/>
                          </a:solidFill>
                          <a:effectLst/>
                          <a:latin typeface="Calibri"/>
                        </a:rPr>
                        <a:t> </a:t>
                      </a:r>
                    </a:p>
                  </a:txBody>
                  <a:tcPr marL="9527" marR="9527"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a:solidFill>
                            <a:srgbClr val="000000"/>
                          </a:solidFill>
                          <a:effectLst/>
                          <a:latin typeface="Calibri"/>
                        </a:rPr>
                        <a:t>6,7</a:t>
                      </a:r>
                    </a:p>
                  </a:txBody>
                  <a:tcPr marL="9527" marR="9527"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a:solidFill>
                            <a:srgbClr val="000000"/>
                          </a:solidFill>
                          <a:effectLst/>
                          <a:latin typeface="Calibri"/>
                        </a:rPr>
                        <a:t>6,7</a:t>
                      </a:r>
                    </a:p>
                  </a:txBody>
                  <a:tcPr marL="9527" marR="9527"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a:solidFill>
                            <a:srgbClr val="000000"/>
                          </a:solidFill>
                          <a:effectLst/>
                          <a:latin typeface="Calibri"/>
                        </a:rPr>
                        <a:t>6,7</a:t>
                      </a:r>
                    </a:p>
                  </a:txBody>
                  <a:tcPr marL="9527" marR="9527"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a:solidFill>
                            <a:srgbClr val="000000"/>
                          </a:solidFill>
                          <a:effectLst/>
                          <a:latin typeface="Calibri"/>
                        </a:rPr>
                        <a:t>6,6</a:t>
                      </a:r>
                    </a:p>
                  </a:txBody>
                  <a:tcPr marL="9527" marR="9527"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dirty="0">
                          <a:solidFill>
                            <a:srgbClr val="000000"/>
                          </a:solidFill>
                          <a:effectLst/>
                          <a:latin typeface="Calibri"/>
                        </a:rPr>
                        <a:t> </a:t>
                      </a:r>
                    </a:p>
                  </a:txBody>
                  <a:tcPr marL="9527" marR="9527" marT="9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bl>
          </a:graphicData>
        </a:graphic>
      </p:graphicFrame>
      <p:sp>
        <p:nvSpPr>
          <p:cNvPr id="8259" name="Tekstvak 3"/>
          <p:cNvSpPr txBox="1">
            <a:spLocks noChangeArrowheads="1"/>
          </p:cNvSpPr>
          <p:nvPr/>
        </p:nvSpPr>
        <p:spPr bwMode="auto">
          <a:xfrm>
            <a:off x="1258888" y="1052513"/>
            <a:ext cx="2305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nl-NL" sz="1400" b="1">
                <a:solidFill>
                  <a:srgbClr val="000000"/>
                </a:solidFill>
                <a:latin typeface="Arial" pitchFamily="34" charset="0"/>
                <a:cs typeface="Arial" pitchFamily="34" charset="0"/>
              </a:rPr>
              <a:t>Beeld begroting 2016</a:t>
            </a:r>
          </a:p>
        </p:txBody>
      </p:sp>
      <p:graphicFrame>
        <p:nvGraphicFramePr>
          <p:cNvPr id="8260" name="Grafiek 19"/>
          <p:cNvGraphicFramePr>
            <a:graphicFrameLocks/>
          </p:cNvGraphicFramePr>
          <p:nvPr/>
        </p:nvGraphicFramePr>
        <p:xfrm>
          <a:off x="4103688" y="1506538"/>
          <a:ext cx="3754437" cy="2693987"/>
        </p:xfrm>
        <a:graphic>
          <a:graphicData uri="http://schemas.openxmlformats.org/presentationml/2006/ole">
            <mc:AlternateContent xmlns:mc="http://schemas.openxmlformats.org/markup-compatibility/2006">
              <mc:Choice xmlns:v="urn:schemas-microsoft-com:vml" Requires="v">
                <p:oleObj spid="_x0000_s5153" r:id="rId6" imgW="3755461" imgH="2694666" progId="Excel.Chart.8">
                  <p:embed/>
                </p:oleObj>
              </mc:Choice>
              <mc:Fallback>
                <p:oleObj r:id="rId6" imgW="3755461" imgH="2694666"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3688" y="1506538"/>
                        <a:ext cx="3754437" cy="269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61" name="Tekstvak 20"/>
          <p:cNvSpPr txBox="1">
            <a:spLocks noChangeArrowheads="1"/>
          </p:cNvSpPr>
          <p:nvPr/>
        </p:nvSpPr>
        <p:spPr bwMode="auto">
          <a:xfrm>
            <a:off x="5003800" y="1050925"/>
            <a:ext cx="2305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nl-NL" sz="1400" b="1">
                <a:solidFill>
                  <a:srgbClr val="000000"/>
                </a:solidFill>
                <a:latin typeface="Arial" pitchFamily="34" charset="0"/>
                <a:cs typeface="Arial" pitchFamily="34" charset="0"/>
              </a:rPr>
              <a:t>Beeld begroting 2017</a:t>
            </a:r>
          </a:p>
        </p:txBody>
      </p:sp>
      <p:graphicFrame>
        <p:nvGraphicFramePr>
          <p:cNvPr id="6" name="Tabel 5"/>
          <p:cNvGraphicFramePr>
            <a:graphicFrameLocks noGrp="1"/>
          </p:cNvGraphicFramePr>
          <p:nvPr/>
        </p:nvGraphicFramePr>
        <p:xfrm>
          <a:off x="4140200" y="4724400"/>
          <a:ext cx="3814764" cy="1077912"/>
        </p:xfrm>
        <a:graphic>
          <a:graphicData uri="http://schemas.openxmlformats.org/drawingml/2006/table">
            <a:tbl>
              <a:tblPr/>
              <a:tblGrid>
                <a:gridCol w="669383">
                  <a:extLst>
                    <a:ext uri="{9D8B030D-6E8A-4147-A177-3AD203B41FA5}">
                      <a16:colId xmlns:a16="http://schemas.microsoft.com/office/drawing/2014/main" val="20000"/>
                    </a:ext>
                  </a:extLst>
                </a:gridCol>
                <a:gridCol w="467848">
                  <a:extLst>
                    <a:ext uri="{9D8B030D-6E8A-4147-A177-3AD203B41FA5}">
                      <a16:colId xmlns:a16="http://schemas.microsoft.com/office/drawing/2014/main" val="20001"/>
                    </a:ext>
                  </a:extLst>
                </a:gridCol>
                <a:gridCol w="417465">
                  <a:extLst>
                    <a:ext uri="{9D8B030D-6E8A-4147-A177-3AD203B41FA5}">
                      <a16:colId xmlns:a16="http://schemas.microsoft.com/office/drawing/2014/main" val="20002"/>
                    </a:ext>
                  </a:extLst>
                </a:gridCol>
                <a:gridCol w="439058">
                  <a:extLst>
                    <a:ext uri="{9D8B030D-6E8A-4147-A177-3AD203B41FA5}">
                      <a16:colId xmlns:a16="http://schemas.microsoft.com/office/drawing/2014/main" val="20003"/>
                    </a:ext>
                  </a:extLst>
                </a:gridCol>
                <a:gridCol w="424663">
                  <a:extLst>
                    <a:ext uri="{9D8B030D-6E8A-4147-A177-3AD203B41FA5}">
                      <a16:colId xmlns:a16="http://schemas.microsoft.com/office/drawing/2014/main" val="20004"/>
                    </a:ext>
                  </a:extLst>
                </a:gridCol>
                <a:gridCol w="482243">
                  <a:extLst>
                    <a:ext uri="{9D8B030D-6E8A-4147-A177-3AD203B41FA5}">
                      <a16:colId xmlns:a16="http://schemas.microsoft.com/office/drawing/2014/main" val="20005"/>
                    </a:ext>
                  </a:extLst>
                </a:gridCol>
                <a:gridCol w="460651">
                  <a:extLst>
                    <a:ext uri="{9D8B030D-6E8A-4147-A177-3AD203B41FA5}">
                      <a16:colId xmlns:a16="http://schemas.microsoft.com/office/drawing/2014/main" val="20006"/>
                    </a:ext>
                  </a:extLst>
                </a:gridCol>
                <a:gridCol w="453453">
                  <a:extLst>
                    <a:ext uri="{9D8B030D-6E8A-4147-A177-3AD203B41FA5}">
                      <a16:colId xmlns:a16="http://schemas.microsoft.com/office/drawing/2014/main" val="20007"/>
                    </a:ext>
                  </a:extLst>
                </a:gridCol>
              </a:tblGrid>
              <a:tr h="179652">
                <a:tc>
                  <a:txBody>
                    <a:bodyPr/>
                    <a:lstStyle/>
                    <a:p>
                      <a:pPr algn="l" fontAlgn="b"/>
                      <a:r>
                        <a:rPr lang="nl-NL" sz="11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nl-NL" sz="1100" b="1" i="0" u="none" strike="noStrike">
                          <a:solidFill>
                            <a:srgbClr val="000000"/>
                          </a:solidFill>
                          <a:effectLst/>
                          <a:latin typeface="Calibri"/>
                        </a:rPr>
                        <a:t>2015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nl-NL" sz="1100" b="1" i="0" u="none" strike="noStrike">
                          <a:solidFill>
                            <a:srgbClr val="000000"/>
                          </a:solidFill>
                          <a:effectLst/>
                          <a:latin typeface="Calibri"/>
                        </a:rPr>
                        <a:t>2016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nl-NL" sz="1100" b="1" i="0" u="none" strike="noStrike" dirty="0">
                          <a:solidFill>
                            <a:srgbClr val="000000"/>
                          </a:solidFill>
                          <a:effectLst/>
                          <a:latin typeface="Calibri"/>
                        </a:rPr>
                        <a:t>2017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nl-NL" sz="1100" b="1" i="0" u="none" strike="noStrike">
                          <a:solidFill>
                            <a:srgbClr val="000000"/>
                          </a:solidFill>
                          <a:effectLst/>
                          <a:latin typeface="Calibri"/>
                        </a:rPr>
                        <a:t>2018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nl-NL" sz="1100" b="1" i="0" u="none" strike="noStrike">
                          <a:solidFill>
                            <a:srgbClr val="000000"/>
                          </a:solidFill>
                          <a:effectLst/>
                          <a:latin typeface="Calibri"/>
                        </a:rPr>
                        <a:t>2019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nl-NL" sz="1100" b="1" i="0" u="none" strike="noStrike">
                          <a:solidFill>
                            <a:srgbClr val="000000"/>
                          </a:solidFill>
                          <a:effectLst/>
                          <a:latin typeface="Calibri"/>
                        </a:rPr>
                        <a:t>2020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nl-NL" sz="1100" b="1" i="0" u="none" strike="noStrike">
                          <a:solidFill>
                            <a:srgbClr val="000000"/>
                          </a:solidFill>
                          <a:effectLst/>
                          <a:latin typeface="Calibri"/>
                        </a:rPr>
                        <a:t>2021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9652">
                <a:tc>
                  <a:txBody>
                    <a:bodyPr/>
                    <a:lstStyle/>
                    <a:p>
                      <a:pPr algn="l" fontAlgn="b"/>
                      <a:r>
                        <a:rPr lang="nl-NL" sz="1100" b="1" i="0" u="none" strike="noStrike">
                          <a:solidFill>
                            <a:srgbClr val="000000"/>
                          </a:solidFill>
                          <a:effectLst/>
                          <a:latin typeface="Calibri"/>
                        </a:rPr>
                        <a:t>po</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nl-NL" sz="1100" b="0" i="0" u="none" strike="noStrike" dirty="0">
                          <a:solidFill>
                            <a:srgbClr val="000000"/>
                          </a:solidFill>
                          <a:effectLst/>
                          <a:latin typeface="Calibri"/>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nl-NL" sz="1100" b="0" i="0" u="none" strike="noStrike" dirty="0">
                          <a:solidFill>
                            <a:srgbClr val="000000"/>
                          </a:solidFill>
                          <a:effectLst/>
                          <a:latin typeface="Calibri"/>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nl-NL" sz="1100" b="0" i="0" u="none" strike="noStrike" dirty="0">
                          <a:solidFill>
                            <a:srgbClr val="000000"/>
                          </a:solidFill>
                          <a:effectLst/>
                          <a:latin typeface="Calibri"/>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nl-NL" sz="1100" b="0" i="0" u="none" strike="noStrike">
                          <a:solidFill>
                            <a:srgbClr val="000000"/>
                          </a:solidFill>
                          <a:effectLst/>
                          <a:latin typeface="Calibri"/>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nl-NL" sz="1100" b="0" i="0" u="none" strike="noStrike">
                          <a:solidFill>
                            <a:srgbClr val="000000"/>
                          </a:solidFill>
                          <a:effectLst/>
                          <a:latin typeface="Calibri"/>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nl-NL" sz="1100" b="0" i="0" u="none" strike="noStrike">
                          <a:solidFill>
                            <a:srgbClr val="000000"/>
                          </a:solidFill>
                          <a:effectLst/>
                          <a:latin typeface="Calibri"/>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nl-NL" sz="1100" b="0" i="0" u="none" strike="noStrike">
                          <a:solidFill>
                            <a:srgbClr val="000000"/>
                          </a:solidFill>
                          <a:effectLst/>
                          <a:latin typeface="Calibri"/>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79652">
                <a:tc>
                  <a:txBody>
                    <a:bodyPr/>
                    <a:lstStyle/>
                    <a:p>
                      <a:pPr algn="l" fontAlgn="b"/>
                      <a:r>
                        <a:rPr lang="nl-NL" sz="1100" b="1" i="0" u="none" strike="noStrike">
                          <a:solidFill>
                            <a:srgbClr val="000000"/>
                          </a:solidFill>
                          <a:effectLst/>
                          <a:latin typeface="Calibri"/>
                        </a:rPr>
                        <a:t>vo</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a:solidFill>
                            <a:srgbClr val="000000"/>
                          </a:solidFill>
                          <a:effectLst/>
                          <a:latin typeface="Calibri"/>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a:solidFill>
                            <a:srgbClr val="000000"/>
                          </a:solidFill>
                          <a:effectLst/>
                          <a:latin typeface="Calibri"/>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dirty="0">
                          <a:solidFill>
                            <a:srgbClr val="000000"/>
                          </a:solidFill>
                          <a:effectLst/>
                          <a:latin typeface="Calibri"/>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dirty="0">
                          <a:solidFill>
                            <a:srgbClr val="000000"/>
                          </a:solidFill>
                          <a:effectLst/>
                          <a:latin typeface="Calibri"/>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dirty="0">
                          <a:solidFill>
                            <a:srgbClr val="000000"/>
                          </a:solidFill>
                          <a:effectLst/>
                          <a:latin typeface="Calibri"/>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a:solidFill>
                            <a:srgbClr val="000000"/>
                          </a:solidFill>
                          <a:effectLst/>
                          <a:latin typeface="Calibri"/>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dirty="0">
                          <a:solidFill>
                            <a:srgbClr val="000000"/>
                          </a:solidFill>
                          <a:effectLst/>
                          <a:latin typeface="Calibri"/>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79652">
                <a:tc>
                  <a:txBody>
                    <a:bodyPr/>
                    <a:lstStyle/>
                    <a:p>
                      <a:pPr algn="l" fontAlgn="b"/>
                      <a:r>
                        <a:rPr lang="nl-NL" sz="1100" b="1" i="0" u="none" strike="noStrike" dirty="0" err="1">
                          <a:solidFill>
                            <a:srgbClr val="000000"/>
                          </a:solidFill>
                          <a:effectLst/>
                          <a:latin typeface="Calibri"/>
                        </a:rPr>
                        <a:t>bve</a:t>
                      </a:r>
                      <a:endParaRPr lang="nl-NL" sz="1100" b="1" i="0" u="none" strike="noStrike" dirty="0">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a:solidFill>
                            <a:srgbClr val="000000"/>
                          </a:solidFill>
                          <a:effectLst/>
                          <a:latin typeface="Calibri"/>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a:solidFill>
                            <a:srgbClr val="000000"/>
                          </a:solidFill>
                          <a:effectLst/>
                          <a:latin typeface="Calibri"/>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a:solidFill>
                            <a:srgbClr val="000000"/>
                          </a:solidFill>
                          <a:effectLst/>
                          <a:latin typeface="Calibri"/>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a:solidFill>
                            <a:srgbClr val="000000"/>
                          </a:solidFill>
                          <a:effectLst/>
                          <a:latin typeface="Calibri"/>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dirty="0">
                          <a:solidFill>
                            <a:srgbClr val="000000"/>
                          </a:solidFill>
                          <a:effectLst/>
                          <a:latin typeface="Calibri"/>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dirty="0">
                          <a:solidFill>
                            <a:srgbClr val="000000"/>
                          </a:solidFill>
                          <a:effectLst/>
                          <a:latin typeface="Calibri"/>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dirty="0">
                          <a:solidFill>
                            <a:srgbClr val="000000"/>
                          </a:solidFill>
                          <a:effectLst/>
                          <a:latin typeface="Calibri"/>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179652">
                <a:tc>
                  <a:txBody>
                    <a:bodyPr/>
                    <a:lstStyle/>
                    <a:p>
                      <a:pPr algn="l" fontAlgn="b"/>
                      <a:r>
                        <a:rPr lang="nl-NL" sz="1100" b="1" i="0" u="none" strike="noStrike" dirty="0">
                          <a:solidFill>
                            <a:srgbClr val="000000"/>
                          </a:solidFill>
                          <a:effectLst/>
                          <a:latin typeface="Calibri"/>
                        </a:rPr>
                        <a:t>hbo*</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a:solidFill>
                            <a:srgbClr val="000000"/>
                          </a:solidFill>
                          <a:effectLst/>
                          <a:latin typeface="Calibri"/>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a:solidFill>
                            <a:srgbClr val="000000"/>
                          </a:solidFill>
                          <a:effectLst/>
                          <a:latin typeface="Calibri"/>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a:solidFill>
                            <a:srgbClr val="000000"/>
                          </a:solidFill>
                          <a:effectLst/>
                          <a:latin typeface="Calibri"/>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a:solidFill>
                            <a:srgbClr val="000000"/>
                          </a:solidFill>
                          <a:effectLst/>
                          <a:latin typeface="Calibri"/>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a:solidFill>
                            <a:srgbClr val="000000"/>
                          </a:solidFill>
                          <a:effectLst/>
                          <a:latin typeface="Calibri"/>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79652">
                <a:tc>
                  <a:txBody>
                    <a:bodyPr/>
                    <a:lstStyle/>
                    <a:p>
                      <a:pPr algn="l" fontAlgn="b"/>
                      <a:r>
                        <a:rPr lang="nl-NL" sz="1100" b="1" i="0" u="none" strike="noStrike" dirty="0">
                          <a:solidFill>
                            <a:srgbClr val="000000"/>
                          </a:solidFill>
                          <a:effectLst/>
                          <a:latin typeface="Calibri"/>
                        </a:rPr>
                        <a:t>wo*</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a:solidFill>
                            <a:srgbClr val="000000"/>
                          </a:solidFill>
                          <a:effectLst/>
                          <a:latin typeface="Calibri"/>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a:solidFill>
                            <a:srgbClr val="000000"/>
                          </a:solidFill>
                          <a:effectLst/>
                          <a:latin typeface="Calibri"/>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a:solidFill>
                            <a:srgbClr val="000000"/>
                          </a:solidFill>
                          <a:effectLst/>
                          <a:latin typeface="Calibri"/>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dirty="0">
                          <a:solidFill>
                            <a:srgbClr val="000000"/>
                          </a:solidFill>
                          <a:effectLst/>
                          <a:latin typeface="Calibri"/>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a:solidFill>
                            <a:srgbClr val="000000"/>
                          </a:solidFill>
                          <a:effectLst/>
                          <a:latin typeface="Calibri"/>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1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bl>
          </a:graphicData>
        </a:graphic>
      </p:graphicFrame>
      <p:sp>
        <p:nvSpPr>
          <p:cNvPr id="8320" name="Tekstvak 6"/>
          <p:cNvSpPr txBox="1">
            <a:spLocks noChangeArrowheads="1"/>
          </p:cNvSpPr>
          <p:nvPr/>
        </p:nvSpPr>
        <p:spPr bwMode="auto">
          <a:xfrm>
            <a:off x="7380288" y="1420813"/>
            <a:ext cx="15843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nl-NL" sz="1200" dirty="0">
                <a:solidFill>
                  <a:srgbClr val="006699"/>
                </a:solidFill>
                <a:latin typeface="+mj-lt"/>
                <a:cs typeface="Arial" pitchFamily="34" charset="0"/>
              </a:rPr>
              <a:t>Alle sectoren vertonen in het beeld van de 2017 begroting een stabiele of stijgende lijn.</a:t>
            </a:r>
          </a:p>
          <a:p>
            <a:pPr eaLnBrk="1" fontAlgn="base" hangingPunct="1">
              <a:spcBef>
                <a:spcPct val="0"/>
              </a:spcBef>
              <a:spcAft>
                <a:spcPct val="0"/>
              </a:spcAft>
              <a:buFontTx/>
              <a:buNone/>
            </a:pPr>
            <a:endParaRPr lang="nl-NL" altLang="nl-NL" sz="1200" dirty="0">
              <a:solidFill>
                <a:srgbClr val="006699"/>
              </a:solidFill>
              <a:latin typeface="+mj-lt"/>
              <a:cs typeface="Arial" pitchFamily="34" charset="0"/>
            </a:endParaRPr>
          </a:p>
          <a:p>
            <a:pPr eaLnBrk="1" fontAlgn="base" hangingPunct="1">
              <a:spcBef>
                <a:spcPct val="0"/>
              </a:spcBef>
              <a:spcAft>
                <a:spcPct val="0"/>
              </a:spcAft>
              <a:buFontTx/>
              <a:buNone/>
            </a:pPr>
            <a:r>
              <a:rPr lang="nl-NL" altLang="nl-NL" sz="1200" dirty="0">
                <a:solidFill>
                  <a:srgbClr val="006699"/>
                </a:solidFill>
                <a:latin typeface="+mj-lt"/>
                <a:cs typeface="Arial" pitchFamily="34" charset="0"/>
              </a:rPr>
              <a:t>Het wo vertoont in 2019 een dip?</a:t>
            </a:r>
          </a:p>
        </p:txBody>
      </p:sp>
      <p:sp>
        <p:nvSpPr>
          <p:cNvPr id="8321" name="Tekstvak 5"/>
          <p:cNvSpPr txBox="1">
            <a:spLocks noChangeArrowheads="1"/>
          </p:cNvSpPr>
          <p:nvPr/>
        </p:nvSpPr>
        <p:spPr bwMode="auto">
          <a:xfrm>
            <a:off x="3995738" y="6021388"/>
            <a:ext cx="3240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en-US" sz="800">
                <a:solidFill>
                  <a:srgbClr val="000000"/>
                </a:solidFill>
                <a:latin typeface="Arial" pitchFamily="34" charset="0"/>
                <a:cs typeface="Arial" pitchFamily="34" charset="0"/>
              </a:rPr>
              <a:t>*In de begroting is alleen 2017-2020 weergegeven, 2016 waarde is uit begroting 2016 en kan nog  worden aangepast</a:t>
            </a:r>
          </a:p>
        </p:txBody>
      </p:sp>
      <p:sp>
        <p:nvSpPr>
          <p:cNvPr id="9" name="Ovaal 8"/>
          <p:cNvSpPr/>
          <p:nvPr/>
        </p:nvSpPr>
        <p:spPr>
          <a:xfrm>
            <a:off x="6659563" y="5611813"/>
            <a:ext cx="288925" cy="215900"/>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nl-NL">
              <a:solidFill>
                <a:srgbClr val="FFFFFF"/>
              </a:solidFill>
            </a:endParaRPr>
          </a:p>
        </p:txBody>
      </p:sp>
      <p:cxnSp>
        <p:nvCxnSpPr>
          <p:cNvPr id="11" name="Rechte verbindingslijn 10"/>
          <p:cNvCxnSpPr>
            <a:stCxn id="9" idx="7"/>
            <a:endCxn id="8320" idx="2"/>
          </p:cNvCxnSpPr>
          <p:nvPr/>
        </p:nvCxnSpPr>
        <p:spPr>
          <a:xfrm flipV="1">
            <a:off x="6906176" y="3175139"/>
            <a:ext cx="1266275" cy="2468292"/>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kstvak 6"/>
          <p:cNvSpPr txBox="1">
            <a:spLocks noChangeArrowheads="1"/>
          </p:cNvSpPr>
          <p:nvPr/>
        </p:nvSpPr>
        <p:spPr bwMode="auto">
          <a:xfrm>
            <a:off x="8388350" y="6524625"/>
            <a:ext cx="360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nl-NL" sz="800" dirty="0">
                <a:solidFill>
                  <a:srgbClr val="000000"/>
                </a:solidFill>
                <a:latin typeface="Arial" pitchFamily="34" charset="0"/>
                <a:cs typeface="Arial" pitchFamily="34" charset="0"/>
              </a:rPr>
              <a:t>A.3</a:t>
            </a:r>
          </a:p>
        </p:txBody>
      </p:sp>
    </p:spTree>
    <p:extLst>
      <p:ext uri="{BB962C8B-B14F-4D97-AF65-F5344CB8AC3E}">
        <p14:creationId xmlns:p14="http://schemas.microsoft.com/office/powerpoint/2010/main" val="355819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1187450" y="260350"/>
            <a:ext cx="7653338" cy="1143000"/>
          </a:xfrm>
        </p:spPr>
        <p:txBody>
          <a:bodyPr/>
          <a:lstStyle/>
          <a:p>
            <a:r>
              <a:rPr lang="nl-NL" altLang="nl-NL" sz="3200"/>
              <a:t>Leerling-leraar ratio minder schommelingen</a:t>
            </a:r>
          </a:p>
        </p:txBody>
      </p:sp>
      <p:sp>
        <p:nvSpPr>
          <p:cNvPr id="10243" name="Tekstvak 3"/>
          <p:cNvSpPr txBox="1">
            <a:spLocks noChangeArrowheads="1"/>
          </p:cNvSpPr>
          <p:nvPr/>
        </p:nvSpPr>
        <p:spPr bwMode="auto">
          <a:xfrm>
            <a:off x="6804025" y="6237288"/>
            <a:ext cx="17287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nl-NL" sz="800">
                <a:solidFill>
                  <a:srgbClr val="000000"/>
                </a:solidFill>
                <a:latin typeface="Arial" pitchFamily="34" charset="0"/>
                <a:cs typeface="Arial" pitchFamily="34" charset="0"/>
              </a:rPr>
              <a:t>Bron: www.onderwijscijfers.nl</a:t>
            </a:r>
          </a:p>
        </p:txBody>
      </p:sp>
      <p:pic>
        <p:nvPicPr>
          <p:cNvPr id="1024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413" y="1557338"/>
            <a:ext cx="5532437" cy="45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vak 6"/>
          <p:cNvSpPr txBox="1">
            <a:spLocks noChangeArrowheads="1"/>
          </p:cNvSpPr>
          <p:nvPr/>
        </p:nvSpPr>
        <p:spPr bwMode="auto">
          <a:xfrm>
            <a:off x="8388350" y="6524625"/>
            <a:ext cx="360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nl-NL" sz="800" dirty="0">
                <a:solidFill>
                  <a:srgbClr val="000000"/>
                </a:solidFill>
                <a:latin typeface="Arial" pitchFamily="34" charset="0"/>
                <a:cs typeface="Arial" pitchFamily="34" charset="0"/>
              </a:rPr>
              <a:t>A.4</a:t>
            </a:r>
          </a:p>
        </p:txBody>
      </p:sp>
    </p:spTree>
    <p:extLst>
      <p:ext uri="{BB962C8B-B14F-4D97-AF65-F5344CB8AC3E}">
        <p14:creationId xmlns:p14="http://schemas.microsoft.com/office/powerpoint/2010/main" val="1025216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67135" y="0"/>
            <a:ext cx="7653337" cy="1143000"/>
          </a:xfrm>
        </p:spPr>
        <p:txBody>
          <a:bodyPr/>
          <a:lstStyle/>
          <a:p>
            <a:r>
              <a:rPr lang="nl-NL" sz="2800" dirty="0"/>
              <a:t>Resultaten Lerarenagenda blijven achter  en informatie niet altijd up </a:t>
            </a:r>
            <a:r>
              <a:rPr lang="nl-NL" sz="2800" dirty="0" err="1"/>
              <a:t>to</a:t>
            </a:r>
            <a:r>
              <a:rPr lang="nl-NL" sz="2800" dirty="0"/>
              <a:t> date (1/2)</a:t>
            </a:r>
          </a:p>
        </p:txBody>
      </p:sp>
      <p:sp>
        <p:nvSpPr>
          <p:cNvPr id="3" name="Tijdelijke aanduiding voor inhoud 2"/>
          <p:cNvSpPr>
            <a:spLocks noGrp="1"/>
          </p:cNvSpPr>
          <p:nvPr>
            <p:ph idx="1"/>
          </p:nvPr>
        </p:nvSpPr>
        <p:spPr>
          <a:xfrm>
            <a:off x="251520" y="1196752"/>
            <a:ext cx="7200800" cy="5112568"/>
          </a:xfrm>
        </p:spPr>
        <p:txBody>
          <a:bodyPr/>
          <a:lstStyle/>
          <a:p>
            <a:r>
              <a:rPr lang="nl-NL" sz="1000" b="1" dirty="0">
                <a:solidFill>
                  <a:srgbClr val="006699"/>
                </a:solidFill>
              </a:rPr>
              <a:t>Lijn 1: Betere studenten aan lerarenopleidingen</a:t>
            </a:r>
          </a:p>
          <a:p>
            <a:pPr lvl="1"/>
            <a:r>
              <a:rPr lang="nl-NL" sz="1000" dirty="0">
                <a:solidFill>
                  <a:srgbClr val="006699"/>
                </a:solidFill>
              </a:rPr>
              <a:t>Doel: minder uitval en switch bachelor fase en hoger bachelor rendement</a:t>
            </a:r>
          </a:p>
          <a:p>
            <a:pPr lvl="1"/>
            <a:r>
              <a:rPr lang="nl-NL" sz="1000" dirty="0">
                <a:solidFill>
                  <a:srgbClr val="006699"/>
                </a:solidFill>
              </a:rPr>
              <a:t>Resultaat </a:t>
            </a:r>
            <a:r>
              <a:rPr lang="nl-NL" sz="1000" b="1" dirty="0">
                <a:solidFill>
                  <a:srgbClr val="006699"/>
                </a:solidFill>
              </a:rPr>
              <a:t>2015</a:t>
            </a:r>
            <a:r>
              <a:rPr lang="nl-NL" sz="1000" dirty="0">
                <a:solidFill>
                  <a:srgbClr val="006699"/>
                </a:solidFill>
              </a:rPr>
              <a:t>: </a:t>
            </a:r>
            <a:r>
              <a:rPr lang="nl-NL" sz="1000" b="1" dirty="0">
                <a:solidFill>
                  <a:srgbClr val="006699"/>
                </a:solidFill>
              </a:rPr>
              <a:t> </a:t>
            </a:r>
            <a:r>
              <a:rPr lang="nl-NL" sz="1000" dirty="0">
                <a:solidFill>
                  <a:srgbClr val="006699"/>
                </a:solidFill>
              </a:rPr>
              <a:t>Gepresenteerde informatie is uit </a:t>
            </a:r>
            <a:r>
              <a:rPr lang="nl-NL" sz="1000" b="1" dirty="0">
                <a:solidFill>
                  <a:srgbClr val="006699"/>
                </a:solidFill>
              </a:rPr>
              <a:t>2013 en 2014</a:t>
            </a:r>
          </a:p>
          <a:p>
            <a:pPr marL="457200" lvl="1" indent="0">
              <a:buNone/>
            </a:pPr>
            <a:endParaRPr lang="nl-NL" sz="1000" b="1" dirty="0">
              <a:solidFill>
                <a:srgbClr val="006699"/>
              </a:solidFill>
            </a:endParaRPr>
          </a:p>
          <a:p>
            <a:r>
              <a:rPr lang="nl-NL" sz="1000" b="1" dirty="0">
                <a:solidFill>
                  <a:srgbClr val="006699"/>
                </a:solidFill>
              </a:rPr>
              <a:t>Lijn 2: Betere lerarenopleidingen</a:t>
            </a:r>
          </a:p>
          <a:p>
            <a:pPr lvl="1"/>
            <a:r>
              <a:rPr lang="nl-NL" sz="1000" dirty="0">
                <a:solidFill>
                  <a:srgbClr val="006699"/>
                </a:solidFill>
              </a:rPr>
              <a:t>Doel: studenten zijn opgeleid om te kunnen differentiëren en opbrengstgericht werken</a:t>
            </a:r>
          </a:p>
          <a:p>
            <a:pPr lvl="1"/>
            <a:r>
              <a:rPr lang="nl-NL" sz="1000" dirty="0">
                <a:solidFill>
                  <a:srgbClr val="006699"/>
                </a:solidFill>
              </a:rPr>
              <a:t>Resultaat </a:t>
            </a:r>
            <a:r>
              <a:rPr lang="nl-NL" sz="1000" b="1" dirty="0">
                <a:solidFill>
                  <a:srgbClr val="006699"/>
                </a:solidFill>
              </a:rPr>
              <a:t>2015</a:t>
            </a:r>
            <a:r>
              <a:rPr lang="nl-NL" sz="1000" dirty="0">
                <a:solidFill>
                  <a:srgbClr val="006699"/>
                </a:solidFill>
              </a:rPr>
              <a:t>:  tevredenheid studenten over alle lerarenopleidingen omhoog, behalve ulo</a:t>
            </a:r>
          </a:p>
          <a:p>
            <a:pPr marL="1828800" lvl="4" indent="0">
              <a:buNone/>
            </a:pPr>
            <a:r>
              <a:rPr lang="nl-NL" sz="1000" dirty="0">
                <a:solidFill>
                  <a:srgbClr val="006699"/>
                </a:solidFill>
              </a:rPr>
              <a:t>  tevredenheid directie/management beginnende leraar alle sectoren omhoog,</a:t>
            </a:r>
          </a:p>
          <a:p>
            <a:pPr marL="1828800" lvl="4" indent="0">
              <a:buNone/>
            </a:pPr>
            <a:r>
              <a:rPr lang="nl-NL" sz="1000" dirty="0">
                <a:solidFill>
                  <a:srgbClr val="006699"/>
                </a:solidFill>
              </a:rPr>
              <a:t>  behalve mbo</a:t>
            </a:r>
          </a:p>
          <a:p>
            <a:pPr marL="1828800" lvl="4" indent="0">
              <a:buNone/>
            </a:pPr>
            <a:r>
              <a:rPr lang="nl-NL" sz="1000" dirty="0">
                <a:solidFill>
                  <a:srgbClr val="006699"/>
                </a:solidFill>
              </a:rPr>
              <a:t>  tevredenheid toezichthouders </a:t>
            </a:r>
            <a:r>
              <a:rPr lang="nl-NL" sz="1000" b="1" dirty="0">
                <a:solidFill>
                  <a:srgbClr val="006699"/>
                </a:solidFill>
              </a:rPr>
              <a:t>nog niet bekend</a:t>
            </a:r>
          </a:p>
          <a:p>
            <a:pPr marL="1828800" lvl="4" indent="0">
              <a:buNone/>
            </a:pPr>
            <a:endParaRPr lang="nl-NL" sz="1000" b="1" dirty="0">
              <a:solidFill>
                <a:srgbClr val="006699"/>
              </a:solidFill>
            </a:endParaRPr>
          </a:p>
          <a:p>
            <a:r>
              <a:rPr lang="nl-NL" sz="1000" b="1" dirty="0">
                <a:solidFill>
                  <a:srgbClr val="006699"/>
                </a:solidFill>
              </a:rPr>
              <a:t>Lijn 3: Aantrekkelijke en flexibele leerroutes</a:t>
            </a:r>
          </a:p>
          <a:p>
            <a:pPr lvl="1"/>
            <a:r>
              <a:rPr lang="nl-NL" sz="1000" dirty="0">
                <a:solidFill>
                  <a:srgbClr val="006699"/>
                </a:solidFill>
              </a:rPr>
              <a:t>Doel: tekorten oplossen door aantrekkelijke en flexibele routes naar leraarschap</a:t>
            </a:r>
          </a:p>
          <a:p>
            <a:pPr lvl="1"/>
            <a:r>
              <a:rPr lang="nl-NL" sz="1000" dirty="0">
                <a:solidFill>
                  <a:srgbClr val="006699"/>
                </a:solidFill>
              </a:rPr>
              <a:t>Resultaat </a:t>
            </a:r>
            <a:r>
              <a:rPr lang="nl-NL" sz="1000" b="1" dirty="0">
                <a:solidFill>
                  <a:srgbClr val="006699"/>
                </a:solidFill>
              </a:rPr>
              <a:t>2015</a:t>
            </a:r>
            <a:r>
              <a:rPr lang="nl-NL" sz="1000" dirty="0">
                <a:solidFill>
                  <a:srgbClr val="006699"/>
                </a:solidFill>
              </a:rPr>
              <a:t>:  Instoom vwo’ers pabo en tweedegraads opleidingen nam in </a:t>
            </a:r>
            <a:r>
              <a:rPr lang="nl-NL" sz="1000" b="1" dirty="0">
                <a:solidFill>
                  <a:srgbClr val="006699"/>
                </a:solidFill>
              </a:rPr>
              <a:t>2014</a:t>
            </a:r>
            <a:r>
              <a:rPr lang="nl-NL" sz="1000" dirty="0">
                <a:solidFill>
                  <a:srgbClr val="006699"/>
                </a:solidFill>
              </a:rPr>
              <a:t> af</a:t>
            </a:r>
          </a:p>
          <a:p>
            <a:pPr marL="457200" lvl="1" indent="0">
              <a:buNone/>
            </a:pPr>
            <a:r>
              <a:rPr lang="nl-NL" sz="1000" dirty="0">
                <a:solidFill>
                  <a:srgbClr val="006699"/>
                </a:solidFill>
              </a:rPr>
              <a:t>                                 Instroom mannen op de pabo nam in </a:t>
            </a:r>
            <a:r>
              <a:rPr lang="nl-NL" sz="1000" b="1" dirty="0">
                <a:solidFill>
                  <a:srgbClr val="006699"/>
                </a:solidFill>
              </a:rPr>
              <a:t>2014</a:t>
            </a:r>
            <a:r>
              <a:rPr lang="nl-NL" sz="1000" dirty="0">
                <a:solidFill>
                  <a:srgbClr val="006699"/>
                </a:solidFill>
              </a:rPr>
              <a:t> toe</a:t>
            </a:r>
          </a:p>
          <a:p>
            <a:pPr marL="457200" lvl="1" indent="0">
              <a:buNone/>
            </a:pPr>
            <a:r>
              <a:rPr lang="nl-NL" sz="1000" dirty="0">
                <a:solidFill>
                  <a:srgbClr val="006699"/>
                </a:solidFill>
              </a:rPr>
              <a:t>                                 % scholen waar docent met educatieve minor werkt nam in 2015 met 20%* af</a:t>
            </a:r>
          </a:p>
          <a:p>
            <a:pPr marL="457200" lvl="1" indent="0">
              <a:buNone/>
            </a:pPr>
            <a:endParaRPr lang="nl-NL" sz="1000" dirty="0">
              <a:solidFill>
                <a:srgbClr val="006699"/>
              </a:solidFill>
            </a:endParaRPr>
          </a:p>
          <a:p>
            <a:r>
              <a:rPr lang="nl-NL" sz="1000" b="1" dirty="0">
                <a:solidFill>
                  <a:srgbClr val="006699"/>
                </a:solidFill>
              </a:rPr>
              <a:t>Lijn 4: Een goed begin voor startende leraren</a:t>
            </a:r>
          </a:p>
          <a:p>
            <a:pPr lvl="1"/>
            <a:r>
              <a:rPr lang="nl-NL" sz="1000" dirty="0">
                <a:solidFill>
                  <a:srgbClr val="006699"/>
                </a:solidFill>
              </a:rPr>
              <a:t>Doel: startende leraar wordt goed begeleid</a:t>
            </a:r>
          </a:p>
          <a:p>
            <a:pPr lvl="1"/>
            <a:r>
              <a:rPr lang="nl-NL" sz="1000" dirty="0">
                <a:solidFill>
                  <a:srgbClr val="006699"/>
                </a:solidFill>
              </a:rPr>
              <a:t>Resultaat </a:t>
            </a:r>
            <a:r>
              <a:rPr lang="nl-NL" sz="1000" b="1" dirty="0">
                <a:solidFill>
                  <a:srgbClr val="006699"/>
                </a:solidFill>
              </a:rPr>
              <a:t>2015</a:t>
            </a:r>
            <a:r>
              <a:rPr lang="nl-NL" sz="1000" dirty="0">
                <a:solidFill>
                  <a:srgbClr val="006699"/>
                </a:solidFill>
              </a:rPr>
              <a:t>:   begeleiding startende leraar cohort 2014 Pabo en in mindere mate vo nam af</a:t>
            </a:r>
          </a:p>
          <a:p>
            <a:pPr marL="457200" lvl="1" indent="0">
              <a:buNone/>
            </a:pPr>
            <a:r>
              <a:rPr lang="nl-NL" sz="1000" dirty="0">
                <a:solidFill>
                  <a:srgbClr val="006699"/>
                </a:solidFill>
              </a:rPr>
              <a:t>                                 (volgens grafiek), maar aanmeldingen po 2014-2015 nemen toe</a:t>
            </a:r>
          </a:p>
          <a:p>
            <a:pPr marL="457200" lvl="1" indent="0">
              <a:buNone/>
            </a:pPr>
            <a:r>
              <a:rPr lang="nl-NL" sz="1000" dirty="0">
                <a:solidFill>
                  <a:srgbClr val="006699"/>
                </a:solidFill>
              </a:rPr>
              <a:t>                                 algemeen didactische vaardigheden starters </a:t>
            </a:r>
            <a:r>
              <a:rPr lang="nl-NL" sz="1000" b="1" dirty="0">
                <a:solidFill>
                  <a:srgbClr val="006699"/>
                </a:solidFill>
              </a:rPr>
              <a:t>vo in 2013 stabiel, po nam in</a:t>
            </a:r>
          </a:p>
          <a:p>
            <a:pPr marL="457200" lvl="1" indent="0">
              <a:buNone/>
            </a:pPr>
            <a:r>
              <a:rPr lang="nl-NL" sz="1000" b="1" dirty="0">
                <a:solidFill>
                  <a:srgbClr val="006699"/>
                </a:solidFill>
              </a:rPr>
              <a:t>                                  2014  af</a:t>
            </a:r>
          </a:p>
          <a:p>
            <a:pPr marL="457200" lvl="1" indent="0">
              <a:buNone/>
            </a:pPr>
            <a:r>
              <a:rPr lang="nl-NL" sz="1000" dirty="0">
                <a:solidFill>
                  <a:srgbClr val="006699"/>
                </a:solidFill>
              </a:rPr>
              <a:t>                                 uitval starters beroep na 1 </a:t>
            </a:r>
            <a:r>
              <a:rPr lang="nl-NL" sz="1000" dirty="0" err="1">
                <a:solidFill>
                  <a:srgbClr val="006699"/>
                </a:solidFill>
              </a:rPr>
              <a:t>tm</a:t>
            </a:r>
            <a:r>
              <a:rPr lang="nl-NL" sz="1000" dirty="0">
                <a:solidFill>
                  <a:srgbClr val="006699"/>
                </a:solidFill>
              </a:rPr>
              <a:t> 5 jaar was voor cohort 2008-2013  hoger dan</a:t>
            </a:r>
          </a:p>
          <a:p>
            <a:pPr marL="457200" lvl="1" indent="0">
              <a:buNone/>
            </a:pPr>
            <a:r>
              <a:rPr lang="nl-NL" sz="1000" dirty="0">
                <a:solidFill>
                  <a:srgbClr val="006699"/>
                </a:solidFill>
              </a:rPr>
              <a:t>                                 cohort 2006-2011               </a:t>
            </a:r>
          </a:p>
          <a:p>
            <a:endParaRPr lang="nl-NL" sz="900" dirty="0">
              <a:solidFill>
                <a:srgbClr val="006699"/>
              </a:solidFill>
            </a:endParaRPr>
          </a:p>
        </p:txBody>
      </p:sp>
      <p:sp>
        <p:nvSpPr>
          <p:cNvPr id="6" name="Tekstvak 4"/>
          <p:cNvSpPr txBox="1"/>
          <p:nvPr/>
        </p:nvSpPr>
        <p:spPr>
          <a:xfrm>
            <a:off x="5210156" y="6560254"/>
            <a:ext cx="1944216" cy="215444"/>
          </a:xfrm>
          <a:prstGeom prst="rect">
            <a:avLst/>
          </a:prstGeom>
          <a:noFill/>
        </p:spPr>
        <p:txBody>
          <a:bodyPr wrap="square" rtlCol="0">
            <a:spAutoFit/>
          </a:bodyPr>
          <a:lstStyle/>
          <a:p>
            <a:pPr fontAlgn="base">
              <a:spcBef>
                <a:spcPct val="0"/>
              </a:spcBef>
              <a:spcAft>
                <a:spcPct val="0"/>
              </a:spcAft>
            </a:pPr>
            <a:r>
              <a:rPr lang="nl-NL" sz="800" dirty="0">
                <a:solidFill>
                  <a:srgbClr val="000000"/>
                </a:solidFill>
                <a:latin typeface="Arial" pitchFamily="34" charset="0"/>
                <a:cs typeface="Arial" pitchFamily="34" charset="0"/>
              </a:rPr>
              <a:t>* Daling lag mogelijk aan lage respons </a:t>
            </a:r>
          </a:p>
        </p:txBody>
      </p:sp>
      <p:sp>
        <p:nvSpPr>
          <p:cNvPr id="8" name="Stroomdiagram: Verbindingslijn 7"/>
          <p:cNvSpPr/>
          <p:nvPr/>
        </p:nvSpPr>
        <p:spPr>
          <a:xfrm>
            <a:off x="2160212" y="2420888"/>
            <a:ext cx="45719" cy="45719"/>
          </a:xfrm>
          <a:prstGeom prst="flowChartConnector">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9" name="Stroomdiagram: Verbindingslijn 8"/>
          <p:cNvSpPr/>
          <p:nvPr/>
        </p:nvSpPr>
        <p:spPr>
          <a:xfrm>
            <a:off x="2160212" y="2564904"/>
            <a:ext cx="45719" cy="45719"/>
          </a:xfrm>
          <a:prstGeom prst="flowChartConnector">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0" name="Stroomdiagram: Verbindingslijn 9"/>
          <p:cNvSpPr/>
          <p:nvPr/>
        </p:nvSpPr>
        <p:spPr>
          <a:xfrm>
            <a:off x="2169765" y="2924944"/>
            <a:ext cx="45719" cy="45719"/>
          </a:xfrm>
          <a:prstGeom prst="flowChartConnector">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2" name="Stroomdiagram: Verbindingslijn 11"/>
          <p:cNvSpPr/>
          <p:nvPr/>
        </p:nvSpPr>
        <p:spPr>
          <a:xfrm>
            <a:off x="2179201" y="3670546"/>
            <a:ext cx="45719" cy="45719"/>
          </a:xfrm>
          <a:prstGeom prst="flowChartConnector">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3" name="Stroomdiagram: Verbindingslijn 12"/>
          <p:cNvSpPr/>
          <p:nvPr/>
        </p:nvSpPr>
        <p:spPr>
          <a:xfrm>
            <a:off x="2169766" y="3861048"/>
            <a:ext cx="45719" cy="45719"/>
          </a:xfrm>
          <a:prstGeom prst="flowChartConnector">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4" name="Stroomdiagram: Verbindingslijn 13"/>
          <p:cNvSpPr/>
          <p:nvPr/>
        </p:nvSpPr>
        <p:spPr>
          <a:xfrm>
            <a:off x="2169764" y="1674519"/>
            <a:ext cx="45719" cy="45719"/>
          </a:xfrm>
          <a:prstGeom prst="flowChartConnector">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5" name="Stroomdiagram: Verbindingslijn 14"/>
          <p:cNvSpPr/>
          <p:nvPr/>
        </p:nvSpPr>
        <p:spPr>
          <a:xfrm>
            <a:off x="2203996" y="4797152"/>
            <a:ext cx="45719" cy="45719"/>
          </a:xfrm>
          <a:prstGeom prst="flowChartConnector">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6" name="Stroomdiagram: Verbindingslijn 15"/>
          <p:cNvSpPr/>
          <p:nvPr/>
        </p:nvSpPr>
        <p:spPr>
          <a:xfrm>
            <a:off x="2158277" y="5517232"/>
            <a:ext cx="45719" cy="45719"/>
          </a:xfrm>
          <a:prstGeom prst="flowChartConnector">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7" name="Stroomdiagram: Verbindingslijn 16"/>
          <p:cNvSpPr/>
          <p:nvPr/>
        </p:nvSpPr>
        <p:spPr>
          <a:xfrm>
            <a:off x="2169766" y="5157192"/>
            <a:ext cx="45719" cy="45719"/>
          </a:xfrm>
          <a:prstGeom prst="flowChartConnector">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8" name="Tekstvak 17"/>
          <p:cNvSpPr txBox="1"/>
          <p:nvPr/>
        </p:nvSpPr>
        <p:spPr>
          <a:xfrm>
            <a:off x="7277452" y="1176277"/>
            <a:ext cx="1872208" cy="553998"/>
          </a:xfrm>
          <a:prstGeom prst="rect">
            <a:avLst/>
          </a:prstGeom>
          <a:noFill/>
        </p:spPr>
        <p:txBody>
          <a:bodyPr wrap="square" rtlCol="0">
            <a:spAutoFit/>
          </a:bodyPr>
          <a:lstStyle/>
          <a:p>
            <a:pPr fontAlgn="base">
              <a:spcBef>
                <a:spcPct val="0"/>
              </a:spcBef>
              <a:spcAft>
                <a:spcPct val="0"/>
              </a:spcAft>
            </a:pPr>
            <a:r>
              <a:rPr lang="nl-NL" sz="1000" dirty="0">
                <a:solidFill>
                  <a:srgbClr val="FF0000"/>
                </a:solidFill>
                <a:latin typeface="Arial" pitchFamily="34" charset="0"/>
                <a:cs typeface="Arial" pitchFamily="34" charset="0"/>
              </a:rPr>
              <a:t>Cijfers uitval en switch uit 2013 2014</a:t>
            </a:r>
          </a:p>
          <a:p>
            <a:pPr fontAlgn="base">
              <a:spcBef>
                <a:spcPct val="0"/>
              </a:spcBef>
              <a:spcAft>
                <a:spcPct val="0"/>
              </a:spcAft>
            </a:pPr>
            <a:endParaRPr lang="nl-NL" sz="1000" dirty="0">
              <a:solidFill>
                <a:srgbClr val="FF0000"/>
              </a:solidFill>
              <a:latin typeface="Arial" pitchFamily="34" charset="0"/>
              <a:cs typeface="Arial" pitchFamily="34" charset="0"/>
            </a:endParaRPr>
          </a:p>
        </p:txBody>
      </p:sp>
      <p:sp>
        <p:nvSpPr>
          <p:cNvPr id="19" name="Tekstvak 18"/>
          <p:cNvSpPr txBox="1"/>
          <p:nvPr/>
        </p:nvSpPr>
        <p:spPr>
          <a:xfrm>
            <a:off x="7308304" y="2143889"/>
            <a:ext cx="1872208" cy="861774"/>
          </a:xfrm>
          <a:prstGeom prst="rect">
            <a:avLst/>
          </a:prstGeom>
          <a:noFill/>
        </p:spPr>
        <p:txBody>
          <a:bodyPr wrap="square" rtlCol="0">
            <a:spAutoFit/>
          </a:bodyPr>
          <a:lstStyle/>
          <a:p>
            <a:pPr fontAlgn="base">
              <a:spcBef>
                <a:spcPct val="0"/>
              </a:spcBef>
              <a:spcAft>
                <a:spcPct val="0"/>
              </a:spcAft>
            </a:pPr>
            <a:r>
              <a:rPr lang="nl-NL" sz="1000" dirty="0">
                <a:solidFill>
                  <a:srgbClr val="FF0000"/>
                </a:solidFill>
                <a:latin typeface="Arial" pitchFamily="34" charset="0"/>
                <a:cs typeface="Arial" pitchFamily="34" charset="0"/>
              </a:rPr>
              <a:t>Tevredenheid over lerarenopleidingen en beginnende leraren (behalve mbo) omhoog</a:t>
            </a:r>
          </a:p>
          <a:p>
            <a:pPr fontAlgn="base">
              <a:spcBef>
                <a:spcPct val="0"/>
              </a:spcBef>
              <a:spcAft>
                <a:spcPct val="0"/>
              </a:spcAft>
            </a:pPr>
            <a:endParaRPr lang="nl-NL" sz="1000" dirty="0">
              <a:solidFill>
                <a:srgbClr val="FF0000"/>
              </a:solidFill>
              <a:latin typeface="Arial" pitchFamily="34" charset="0"/>
              <a:cs typeface="Arial" pitchFamily="34" charset="0"/>
            </a:endParaRPr>
          </a:p>
        </p:txBody>
      </p:sp>
      <p:sp>
        <p:nvSpPr>
          <p:cNvPr id="20" name="Tekstvak 19"/>
          <p:cNvSpPr txBox="1"/>
          <p:nvPr/>
        </p:nvSpPr>
        <p:spPr>
          <a:xfrm>
            <a:off x="7271792" y="4410609"/>
            <a:ext cx="1872208" cy="1538883"/>
          </a:xfrm>
          <a:prstGeom prst="rect">
            <a:avLst/>
          </a:prstGeom>
          <a:noFill/>
        </p:spPr>
        <p:txBody>
          <a:bodyPr wrap="square" rtlCol="0">
            <a:spAutoFit/>
          </a:bodyPr>
          <a:lstStyle/>
          <a:p>
            <a:pPr fontAlgn="base">
              <a:spcBef>
                <a:spcPct val="0"/>
              </a:spcBef>
              <a:spcAft>
                <a:spcPct val="0"/>
              </a:spcAft>
            </a:pPr>
            <a:r>
              <a:rPr lang="nl-NL" sz="1100" dirty="0">
                <a:solidFill>
                  <a:srgbClr val="FF0000"/>
                </a:solidFill>
                <a:latin typeface="Arial" pitchFamily="34" charset="0"/>
                <a:cs typeface="Arial" pitchFamily="34" charset="0"/>
              </a:rPr>
              <a:t>Beheersing algemene didactische vaardigheden  startende leraar stijgen niet</a:t>
            </a:r>
          </a:p>
          <a:p>
            <a:pPr fontAlgn="base">
              <a:spcBef>
                <a:spcPct val="0"/>
              </a:spcBef>
              <a:spcAft>
                <a:spcPct val="0"/>
              </a:spcAft>
            </a:pPr>
            <a:br>
              <a:rPr lang="nl-NL" sz="1100" dirty="0">
                <a:solidFill>
                  <a:srgbClr val="FF0000"/>
                </a:solidFill>
                <a:latin typeface="Arial" pitchFamily="34" charset="0"/>
                <a:cs typeface="Arial" pitchFamily="34" charset="0"/>
              </a:rPr>
            </a:br>
            <a:r>
              <a:rPr lang="nl-NL" sz="1000" dirty="0">
                <a:solidFill>
                  <a:srgbClr val="FF0000"/>
                </a:solidFill>
                <a:latin typeface="Arial" pitchFamily="34" charset="0"/>
                <a:cs typeface="Arial" pitchFamily="34" charset="0"/>
              </a:rPr>
              <a:t>Begeleiding startende leraren nam af</a:t>
            </a:r>
          </a:p>
          <a:p>
            <a:pPr fontAlgn="base">
              <a:spcBef>
                <a:spcPct val="0"/>
              </a:spcBef>
              <a:spcAft>
                <a:spcPct val="0"/>
              </a:spcAft>
            </a:pPr>
            <a:endParaRPr lang="nl-NL" sz="1000" dirty="0">
              <a:solidFill>
                <a:srgbClr val="FF0000"/>
              </a:solidFill>
              <a:latin typeface="Arial" pitchFamily="34" charset="0"/>
              <a:cs typeface="Arial" pitchFamily="34" charset="0"/>
            </a:endParaRPr>
          </a:p>
          <a:p>
            <a:pPr fontAlgn="base">
              <a:spcBef>
                <a:spcPct val="0"/>
              </a:spcBef>
              <a:spcAft>
                <a:spcPct val="0"/>
              </a:spcAft>
            </a:pPr>
            <a:r>
              <a:rPr lang="nl-NL" sz="1000" dirty="0">
                <a:solidFill>
                  <a:srgbClr val="FF0000"/>
                </a:solidFill>
                <a:latin typeface="Arial" pitchFamily="34" charset="0"/>
                <a:cs typeface="Arial" pitchFamily="34" charset="0"/>
              </a:rPr>
              <a:t>Startende Leraren die binnen 5 jaar stoppen stijgt</a:t>
            </a:r>
          </a:p>
        </p:txBody>
      </p:sp>
      <p:sp>
        <p:nvSpPr>
          <p:cNvPr id="21" name="Tekstvak 20"/>
          <p:cNvSpPr txBox="1"/>
          <p:nvPr/>
        </p:nvSpPr>
        <p:spPr>
          <a:xfrm>
            <a:off x="7308304" y="3239659"/>
            <a:ext cx="1872208" cy="707886"/>
          </a:xfrm>
          <a:prstGeom prst="rect">
            <a:avLst/>
          </a:prstGeom>
          <a:noFill/>
        </p:spPr>
        <p:txBody>
          <a:bodyPr wrap="square" rtlCol="0">
            <a:spAutoFit/>
          </a:bodyPr>
          <a:lstStyle/>
          <a:p>
            <a:pPr fontAlgn="base">
              <a:spcBef>
                <a:spcPct val="0"/>
              </a:spcBef>
              <a:spcAft>
                <a:spcPct val="0"/>
              </a:spcAft>
            </a:pPr>
            <a:r>
              <a:rPr lang="nl-NL" sz="1000" dirty="0">
                <a:solidFill>
                  <a:srgbClr val="FF0000"/>
                </a:solidFill>
                <a:latin typeface="Arial" pitchFamily="34" charset="0"/>
                <a:cs typeface="Arial" pitchFamily="34" charset="0"/>
              </a:rPr>
              <a:t>Instroom vwo’ers pabo en tweedegraadsopleidingen neemt af</a:t>
            </a:r>
          </a:p>
          <a:p>
            <a:pPr fontAlgn="base">
              <a:spcBef>
                <a:spcPct val="0"/>
              </a:spcBef>
              <a:spcAft>
                <a:spcPct val="0"/>
              </a:spcAft>
            </a:pPr>
            <a:endParaRPr lang="nl-NL" sz="1000" dirty="0">
              <a:solidFill>
                <a:srgbClr val="FF0000"/>
              </a:solidFill>
              <a:latin typeface="Arial" pitchFamily="34" charset="0"/>
              <a:cs typeface="Arial" pitchFamily="34" charset="0"/>
            </a:endParaRPr>
          </a:p>
        </p:txBody>
      </p:sp>
      <p:sp>
        <p:nvSpPr>
          <p:cNvPr id="22" name="Tekstvak 3"/>
          <p:cNvSpPr txBox="1">
            <a:spLocks noChangeArrowheads="1"/>
          </p:cNvSpPr>
          <p:nvPr/>
        </p:nvSpPr>
        <p:spPr bwMode="auto">
          <a:xfrm>
            <a:off x="6460604" y="6092705"/>
            <a:ext cx="25923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en-US" sz="800" dirty="0" err="1">
                <a:solidFill>
                  <a:srgbClr val="000000"/>
                </a:solidFill>
                <a:cs typeface="Arial" pitchFamily="34" charset="0"/>
              </a:rPr>
              <a:t>Bron:www.onderwijsincijfers.nl</a:t>
            </a:r>
            <a:r>
              <a:rPr lang="nl-NL" altLang="en-US" sz="800" dirty="0">
                <a:solidFill>
                  <a:srgbClr val="000000"/>
                </a:solidFill>
                <a:cs typeface="Arial" pitchFamily="34" charset="0"/>
              </a:rPr>
              <a:t>, www.trendsinbeeld.nl</a:t>
            </a:r>
          </a:p>
          <a:p>
            <a:pPr eaLnBrk="1" fontAlgn="base" hangingPunct="1">
              <a:spcBef>
                <a:spcPct val="0"/>
              </a:spcBef>
              <a:spcAft>
                <a:spcPct val="0"/>
              </a:spcAft>
              <a:buFontTx/>
              <a:buNone/>
            </a:pPr>
            <a:endParaRPr lang="nl-NL" altLang="en-US" sz="800" dirty="0">
              <a:solidFill>
                <a:srgbClr val="000000"/>
              </a:solidFill>
              <a:cs typeface="Arial" pitchFamily="34" charset="0"/>
            </a:endParaRPr>
          </a:p>
          <a:p>
            <a:pPr eaLnBrk="1" fontAlgn="base" hangingPunct="1">
              <a:spcBef>
                <a:spcPct val="0"/>
              </a:spcBef>
              <a:spcAft>
                <a:spcPct val="0"/>
              </a:spcAft>
              <a:buFontTx/>
              <a:buNone/>
            </a:pPr>
            <a:r>
              <a:rPr lang="nl-NL" altLang="en-US" sz="800" dirty="0">
                <a:solidFill>
                  <a:srgbClr val="000000"/>
                </a:solidFill>
                <a:cs typeface="Arial" pitchFamily="34" charset="0"/>
              </a:rPr>
              <a:t>         </a:t>
            </a:r>
          </a:p>
        </p:txBody>
      </p:sp>
      <p:sp>
        <p:nvSpPr>
          <p:cNvPr id="23" name="Tekstvak 6"/>
          <p:cNvSpPr txBox="1">
            <a:spLocks noChangeArrowheads="1"/>
          </p:cNvSpPr>
          <p:nvPr/>
        </p:nvSpPr>
        <p:spPr bwMode="auto">
          <a:xfrm>
            <a:off x="8388350" y="6524625"/>
            <a:ext cx="360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nl-NL" sz="800" dirty="0">
                <a:solidFill>
                  <a:srgbClr val="000000"/>
                </a:solidFill>
                <a:latin typeface="Arial" pitchFamily="34" charset="0"/>
                <a:cs typeface="Arial" pitchFamily="34" charset="0"/>
              </a:rPr>
              <a:t>A.5</a:t>
            </a:r>
          </a:p>
        </p:txBody>
      </p:sp>
    </p:spTree>
    <p:extLst>
      <p:ext uri="{BB962C8B-B14F-4D97-AF65-F5344CB8AC3E}">
        <p14:creationId xmlns:p14="http://schemas.microsoft.com/office/powerpoint/2010/main" val="1939193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67135" y="0"/>
            <a:ext cx="7653337" cy="1143000"/>
          </a:xfrm>
        </p:spPr>
        <p:txBody>
          <a:bodyPr/>
          <a:lstStyle/>
          <a:p>
            <a:r>
              <a:rPr lang="nl-NL" sz="2800" dirty="0"/>
              <a:t>Resultaten Lerarenagenda blijven achter en informatie niet altijd up </a:t>
            </a:r>
            <a:r>
              <a:rPr lang="nl-NL" sz="2800" dirty="0" err="1"/>
              <a:t>to</a:t>
            </a:r>
            <a:r>
              <a:rPr lang="nl-NL" sz="2800" dirty="0"/>
              <a:t> date (2/2)</a:t>
            </a:r>
          </a:p>
        </p:txBody>
      </p:sp>
      <p:sp>
        <p:nvSpPr>
          <p:cNvPr id="3" name="Tijdelijke aanduiding voor inhoud 2"/>
          <p:cNvSpPr>
            <a:spLocks noGrp="1"/>
          </p:cNvSpPr>
          <p:nvPr>
            <p:ph idx="1"/>
          </p:nvPr>
        </p:nvSpPr>
        <p:spPr>
          <a:xfrm>
            <a:off x="35496" y="1196752"/>
            <a:ext cx="7272808" cy="5112568"/>
          </a:xfrm>
        </p:spPr>
        <p:txBody>
          <a:bodyPr/>
          <a:lstStyle/>
          <a:p>
            <a:pPr marL="0" indent="0">
              <a:buNone/>
            </a:pPr>
            <a:r>
              <a:rPr lang="nl-NL" sz="1000" b="1" dirty="0">
                <a:solidFill>
                  <a:srgbClr val="006699"/>
                </a:solidFill>
              </a:rPr>
              <a:t>        Lijn 5: Scholen als lerende organisaties</a:t>
            </a:r>
          </a:p>
          <a:p>
            <a:pPr lvl="1"/>
            <a:r>
              <a:rPr lang="nl-NL" sz="1000" dirty="0">
                <a:solidFill>
                  <a:srgbClr val="006699"/>
                </a:solidFill>
              </a:rPr>
              <a:t>Doel: Onderwijskwaliteit is en blijft goed door op scholen samen te bouwen aan lerende organisaties</a:t>
            </a:r>
          </a:p>
          <a:p>
            <a:pPr lvl="1">
              <a:buFont typeface="Arial" panose="020B0604020202020204" pitchFamily="34" charset="0"/>
              <a:buChar char="•"/>
            </a:pPr>
            <a:r>
              <a:rPr lang="nl-NL" sz="1000" dirty="0">
                <a:solidFill>
                  <a:srgbClr val="006699"/>
                </a:solidFill>
              </a:rPr>
              <a:t>Resultaat </a:t>
            </a:r>
            <a:r>
              <a:rPr lang="nl-NL" sz="1000" b="1" dirty="0">
                <a:solidFill>
                  <a:srgbClr val="006699"/>
                </a:solidFill>
              </a:rPr>
              <a:t>2015</a:t>
            </a:r>
            <a:r>
              <a:rPr lang="nl-NL" sz="1000" dirty="0">
                <a:solidFill>
                  <a:srgbClr val="006699"/>
                </a:solidFill>
              </a:rPr>
              <a:t>:  aantal leraren dat minimaal 1x per jaar functioneringsgesprek heeft nam in</a:t>
            </a:r>
            <a:br>
              <a:rPr lang="nl-NL" sz="1000" dirty="0">
                <a:solidFill>
                  <a:srgbClr val="006699"/>
                </a:solidFill>
              </a:rPr>
            </a:br>
            <a:r>
              <a:rPr lang="nl-NL" sz="1000" dirty="0">
                <a:solidFill>
                  <a:srgbClr val="006699"/>
                </a:solidFill>
              </a:rPr>
              <a:t>                          2015 licht toe    </a:t>
            </a:r>
            <a:br>
              <a:rPr lang="nl-NL" sz="1000" dirty="0">
                <a:solidFill>
                  <a:srgbClr val="006699"/>
                </a:solidFill>
              </a:rPr>
            </a:br>
            <a:r>
              <a:rPr lang="nl-NL" sz="1000" dirty="0">
                <a:solidFill>
                  <a:srgbClr val="006699"/>
                </a:solidFill>
              </a:rPr>
              <a:t>                          aantal leraren tevreden over HRM beleid nam voor po en vo toe en mbo af in</a:t>
            </a:r>
            <a:br>
              <a:rPr lang="nl-NL" sz="1000" dirty="0">
                <a:solidFill>
                  <a:srgbClr val="006699"/>
                </a:solidFill>
              </a:rPr>
            </a:br>
            <a:r>
              <a:rPr lang="nl-NL" sz="1000" dirty="0">
                <a:solidFill>
                  <a:srgbClr val="006699"/>
                </a:solidFill>
              </a:rPr>
              <a:t>                          2015</a:t>
            </a:r>
            <a:br>
              <a:rPr lang="nl-NL" sz="1000" dirty="0">
                <a:solidFill>
                  <a:srgbClr val="006699"/>
                </a:solidFill>
              </a:rPr>
            </a:br>
            <a:r>
              <a:rPr lang="nl-NL" sz="1000" dirty="0">
                <a:solidFill>
                  <a:srgbClr val="006699"/>
                </a:solidFill>
              </a:rPr>
              <a:t>                          aandeel schoolleiders tevreden over HRM cijfers stammen uit </a:t>
            </a:r>
            <a:r>
              <a:rPr lang="nl-NL" sz="1100" b="1" dirty="0">
                <a:solidFill>
                  <a:srgbClr val="006699"/>
                </a:solidFill>
              </a:rPr>
              <a:t>2011</a:t>
            </a:r>
            <a:r>
              <a:rPr lang="nl-NL" sz="1000" b="1" dirty="0">
                <a:solidFill>
                  <a:srgbClr val="006699"/>
                </a:solidFill>
              </a:rPr>
              <a:t> </a:t>
            </a:r>
            <a:br>
              <a:rPr lang="nl-NL" sz="1000" b="1" dirty="0">
                <a:solidFill>
                  <a:srgbClr val="006699"/>
                </a:solidFill>
              </a:rPr>
            </a:br>
            <a:r>
              <a:rPr lang="nl-NL" sz="1000" b="1" dirty="0">
                <a:solidFill>
                  <a:srgbClr val="006699"/>
                </a:solidFill>
              </a:rPr>
              <a:t>                           </a:t>
            </a:r>
            <a:r>
              <a:rPr lang="nl-NL" sz="1000" dirty="0">
                <a:solidFill>
                  <a:srgbClr val="006699"/>
                </a:solidFill>
              </a:rPr>
              <a:t>deelname aantal docenten aan peer review bleef in 2014 in po gelijk en nam in </a:t>
            </a:r>
            <a:br>
              <a:rPr lang="nl-NL" sz="1000" dirty="0">
                <a:solidFill>
                  <a:srgbClr val="006699"/>
                </a:solidFill>
              </a:rPr>
            </a:br>
            <a:r>
              <a:rPr lang="nl-NL" sz="1000" dirty="0">
                <a:solidFill>
                  <a:srgbClr val="006699"/>
                </a:solidFill>
              </a:rPr>
              <a:t>                           vo af                               </a:t>
            </a:r>
          </a:p>
          <a:p>
            <a:pPr marL="0" indent="0">
              <a:buNone/>
            </a:pPr>
            <a:r>
              <a:rPr lang="nl-NL" sz="1000" b="1" dirty="0">
                <a:solidFill>
                  <a:srgbClr val="006699"/>
                </a:solidFill>
              </a:rPr>
              <a:t>        Lijn 6: Alle leraren bekwaam en bevoegd</a:t>
            </a:r>
          </a:p>
          <a:p>
            <a:pPr lvl="1"/>
            <a:r>
              <a:rPr lang="nl-NL" sz="1000" dirty="0">
                <a:solidFill>
                  <a:srgbClr val="006699"/>
                </a:solidFill>
              </a:rPr>
              <a:t>Doel: Onderwijs verbeterd, omdat leraren hun kennis actueel houden en hun vaardigheden aanscherpen</a:t>
            </a:r>
          </a:p>
          <a:p>
            <a:pPr lvl="1"/>
            <a:r>
              <a:rPr lang="nl-NL" sz="1000" dirty="0">
                <a:solidFill>
                  <a:srgbClr val="006699"/>
                </a:solidFill>
              </a:rPr>
              <a:t>Resultaat </a:t>
            </a:r>
            <a:r>
              <a:rPr lang="nl-NL" sz="1000" b="1" dirty="0">
                <a:solidFill>
                  <a:srgbClr val="006699"/>
                </a:solidFill>
              </a:rPr>
              <a:t>2015</a:t>
            </a:r>
            <a:r>
              <a:rPr lang="nl-NL" sz="1000" dirty="0">
                <a:solidFill>
                  <a:srgbClr val="006699"/>
                </a:solidFill>
              </a:rPr>
              <a:t>:  aantal leraren dat zich geregistreerd heeft in lerarenregister is 30.000 (12%,</a:t>
            </a:r>
            <a:br>
              <a:rPr lang="nl-NL" sz="1000" dirty="0">
                <a:solidFill>
                  <a:srgbClr val="006699"/>
                </a:solidFill>
              </a:rPr>
            </a:br>
            <a:r>
              <a:rPr lang="nl-NL" sz="1000" dirty="0">
                <a:solidFill>
                  <a:srgbClr val="006699"/>
                </a:solidFill>
              </a:rPr>
              <a:t>                          ambitie was 40%)</a:t>
            </a:r>
            <a:br>
              <a:rPr lang="nl-NL" sz="1000" dirty="0">
                <a:solidFill>
                  <a:srgbClr val="006699"/>
                </a:solidFill>
              </a:rPr>
            </a:br>
            <a:r>
              <a:rPr lang="nl-NL" sz="1000" dirty="0">
                <a:solidFill>
                  <a:srgbClr val="006699"/>
                </a:solidFill>
              </a:rPr>
              <a:t>                          aandeel lessen dat gegeven wordt door gekwalificeerde leraren was in </a:t>
            </a:r>
            <a:r>
              <a:rPr lang="nl-NL" sz="1000" b="1" dirty="0">
                <a:solidFill>
                  <a:srgbClr val="006699"/>
                </a:solidFill>
              </a:rPr>
              <a:t>2013</a:t>
            </a:r>
            <a:r>
              <a:rPr lang="nl-NL" sz="1000" dirty="0">
                <a:solidFill>
                  <a:srgbClr val="006699"/>
                </a:solidFill>
              </a:rPr>
              <a:t> </a:t>
            </a:r>
            <a:br>
              <a:rPr lang="nl-NL" sz="1000" dirty="0">
                <a:solidFill>
                  <a:srgbClr val="006699"/>
                </a:solidFill>
              </a:rPr>
            </a:br>
            <a:r>
              <a:rPr lang="nl-NL" sz="1000" dirty="0">
                <a:solidFill>
                  <a:srgbClr val="006699"/>
                </a:solidFill>
              </a:rPr>
              <a:t>                          84,1 %</a:t>
            </a:r>
            <a:br>
              <a:rPr lang="nl-NL" sz="1000" dirty="0">
                <a:solidFill>
                  <a:srgbClr val="006699"/>
                </a:solidFill>
              </a:rPr>
            </a:br>
            <a:r>
              <a:rPr lang="nl-NL" sz="1000" dirty="0">
                <a:solidFill>
                  <a:srgbClr val="006699"/>
                </a:solidFill>
              </a:rPr>
              <a:t>      	  aandeel docenten met wo bachelor of hbo/wo master </a:t>
            </a:r>
            <a:r>
              <a:rPr lang="nl-NL" sz="1000" b="1" dirty="0">
                <a:solidFill>
                  <a:srgbClr val="006699"/>
                </a:solidFill>
              </a:rPr>
              <a:t>2014</a:t>
            </a:r>
            <a:r>
              <a:rPr lang="nl-NL" sz="1000" dirty="0">
                <a:solidFill>
                  <a:srgbClr val="006699"/>
                </a:solidFill>
              </a:rPr>
              <a:t> po stijgt, vo stabiel</a:t>
            </a:r>
            <a:br>
              <a:rPr lang="nl-NL" sz="1000" dirty="0">
                <a:solidFill>
                  <a:srgbClr val="006699"/>
                </a:solidFill>
              </a:rPr>
            </a:br>
            <a:r>
              <a:rPr lang="nl-NL" sz="1000" dirty="0">
                <a:solidFill>
                  <a:srgbClr val="006699"/>
                </a:solidFill>
              </a:rPr>
              <a:t>		  aandeel leraren dat algemeen didactische en differentiatie vaardigheden </a:t>
            </a:r>
            <a:br>
              <a:rPr lang="nl-NL" sz="1000" dirty="0">
                <a:solidFill>
                  <a:srgbClr val="006699"/>
                </a:solidFill>
              </a:rPr>
            </a:br>
            <a:r>
              <a:rPr lang="nl-NL" sz="1000" dirty="0">
                <a:solidFill>
                  <a:srgbClr val="006699"/>
                </a:solidFill>
              </a:rPr>
              <a:t>                           beheerst </a:t>
            </a:r>
            <a:r>
              <a:rPr lang="nl-NL" sz="1000" b="1" dirty="0">
                <a:solidFill>
                  <a:srgbClr val="006699"/>
                </a:solidFill>
              </a:rPr>
              <a:t>2014</a:t>
            </a:r>
            <a:r>
              <a:rPr lang="nl-NL" sz="1000" dirty="0">
                <a:solidFill>
                  <a:srgbClr val="006699"/>
                </a:solidFill>
              </a:rPr>
              <a:t> po neemt af vo stabiel maar allebei grote slag te slaan	</a:t>
            </a:r>
          </a:p>
          <a:p>
            <a:pPr marL="0" indent="0">
              <a:buNone/>
            </a:pPr>
            <a:r>
              <a:rPr lang="nl-NL" sz="1000" b="1" dirty="0">
                <a:solidFill>
                  <a:srgbClr val="006699"/>
                </a:solidFill>
              </a:rPr>
              <a:t>        Lijn 7: Een sterke beroepsorganisatie</a:t>
            </a:r>
          </a:p>
          <a:p>
            <a:pPr lvl="1"/>
            <a:r>
              <a:rPr lang="nl-NL" sz="1000" dirty="0">
                <a:solidFill>
                  <a:srgbClr val="006699"/>
                </a:solidFill>
              </a:rPr>
              <a:t>Doel: beeld van de leraar als de persoon die bepalend is in de ontwikkeling en ontplooiing van</a:t>
            </a:r>
            <a:br>
              <a:rPr lang="nl-NL" sz="1000" dirty="0">
                <a:solidFill>
                  <a:srgbClr val="006699"/>
                </a:solidFill>
              </a:rPr>
            </a:br>
            <a:r>
              <a:rPr lang="nl-NL" sz="1000" dirty="0">
                <a:solidFill>
                  <a:srgbClr val="006699"/>
                </a:solidFill>
              </a:rPr>
              <a:t> jonge mensen, diep wortelen in de samenleving</a:t>
            </a:r>
          </a:p>
          <a:p>
            <a:pPr lvl="1"/>
            <a:r>
              <a:rPr lang="nl-NL" sz="1000" dirty="0">
                <a:solidFill>
                  <a:srgbClr val="006699"/>
                </a:solidFill>
              </a:rPr>
              <a:t>Resultaat </a:t>
            </a:r>
            <a:r>
              <a:rPr lang="nl-NL" sz="1000" b="1" dirty="0">
                <a:solidFill>
                  <a:srgbClr val="006699"/>
                </a:solidFill>
              </a:rPr>
              <a:t>2015</a:t>
            </a:r>
            <a:r>
              <a:rPr lang="nl-NL" sz="1000" dirty="0">
                <a:solidFill>
                  <a:srgbClr val="006699"/>
                </a:solidFill>
              </a:rPr>
              <a:t>:  aandeel leraren dat participeert of bereid is te participeren in professionele</a:t>
            </a:r>
            <a:br>
              <a:rPr lang="nl-NL" sz="1000" dirty="0">
                <a:solidFill>
                  <a:srgbClr val="006699"/>
                </a:solidFill>
              </a:rPr>
            </a:br>
            <a:r>
              <a:rPr lang="nl-NL" sz="1000" dirty="0">
                <a:solidFill>
                  <a:srgbClr val="006699"/>
                </a:solidFill>
              </a:rPr>
              <a:t>                          verbanden onduidelijk van welk jaar de informatie is. </a:t>
            </a:r>
            <a:br>
              <a:rPr lang="nl-NL" sz="1000" dirty="0">
                <a:solidFill>
                  <a:srgbClr val="006699"/>
                </a:solidFill>
              </a:rPr>
            </a:br>
            <a:r>
              <a:rPr lang="nl-NL" sz="1000" dirty="0">
                <a:solidFill>
                  <a:srgbClr val="006699"/>
                </a:solidFill>
              </a:rPr>
              <a:t>                          vergelijking van omringende landen % leraren dat vind dat beroep leraar wordt</a:t>
            </a:r>
            <a:br>
              <a:rPr lang="nl-NL" sz="1000" dirty="0">
                <a:solidFill>
                  <a:srgbClr val="006699"/>
                </a:solidFill>
              </a:rPr>
            </a:br>
            <a:r>
              <a:rPr lang="nl-NL" sz="1000" dirty="0">
                <a:solidFill>
                  <a:srgbClr val="006699"/>
                </a:solidFill>
              </a:rPr>
              <a:t>                          gewaardeerd door de maatschappij </a:t>
            </a:r>
            <a:r>
              <a:rPr lang="nl-NL" sz="1000" b="1" dirty="0">
                <a:solidFill>
                  <a:srgbClr val="006699"/>
                </a:solidFill>
              </a:rPr>
              <a:t>2013 </a:t>
            </a:r>
            <a:r>
              <a:rPr lang="nl-NL" sz="1000" dirty="0">
                <a:solidFill>
                  <a:srgbClr val="006699"/>
                </a:solidFill>
              </a:rPr>
              <a:t> NL 40% FIN 59%, BEL 46%, ZWE &amp; </a:t>
            </a:r>
            <a:br>
              <a:rPr lang="nl-NL" sz="1000" dirty="0">
                <a:solidFill>
                  <a:srgbClr val="006699"/>
                </a:solidFill>
              </a:rPr>
            </a:br>
            <a:r>
              <a:rPr lang="nl-NL" sz="1000" dirty="0">
                <a:solidFill>
                  <a:srgbClr val="006699"/>
                </a:solidFill>
              </a:rPr>
              <a:t>                          FRA 5%</a:t>
            </a:r>
            <a:endParaRPr lang="nl-NL" sz="1000" b="1" dirty="0">
              <a:solidFill>
                <a:srgbClr val="006699"/>
              </a:solidFill>
            </a:endParaRPr>
          </a:p>
          <a:p>
            <a:pPr marL="457200" lvl="1" indent="0">
              <a:buNone/>
            </a:pPr>
            <a:r>
              <a:rPr lang="nl-NL" sz="1000" dirty="0">
                <a:solidFill>
                  <a:srgbClr val="006699"/>
                </a:solidFill>
              </a:rPr>
              <a:t>                               </a:t>
            </a:r>
          </a:p>
          <a:p>
            <a:pPr marL="457200" lvl="1" indent="0">
              <a:buNone/>
            </a:pPr>
            <a:r>
              <a:rPr lang="nl-NL" sz="1000" dirty="0">
                <a:solidFill>
                  <a:srgbClr val="006699"/>
                </a:solidFill>
              </a:rPr>
              <a:t>                               </a:t>
            </a:r>
          </a:p>
          <a:p>
            <a:endParaRPr lang="nl-NL" sz="900" dirty="0">
              <a:solidFill>
                <a:srgbClr val="006699"/>
              </a:solidFill>
            </a:endParaRPr>
          </a:p>
        </p:txBody>
      </p:sp>
      <p:sp>
        <p:nvSpPr>
          <p:cNvPr id="6" name="Tekstvak 5"/>
          <p:cNvSpPr txBox="1"/>
          <p:nvPr/>
        </p:nvSpPr>
        <p:spPr>
          <a:xfrm>
            <a:off x="4788024" y="6309320"/>
            <a:ext cx="648072" cy="215444"/>
          </a:xfrm>
          <a:prstGeom prst="rect">
            <a:avLst/>
          </a:prstGeom>
          <a:noFill/>
        </p:spPr>
        <p:txBody>
          <a:bodyPr wrap="square" rtlCol="0">
            <a:spAutoFit/>
          </a:bodyPr>
          <a:lstStyle/>
          <a:p>
            <a:pPr fontAlgn="base">
              <a:spcBef>
                <a:spcPct val="0"/>
              </a:spcBef>
              <a:spcAft>
                <a:spcPct val="0"/>
              </a:spcAft>
            </a:pPr>
            <a:r>
              <a:rPr lang="nl-NL" sz="800" dirty="0">
                <a:solidFill>
                  <a:srgbClr val="000000"/>
                </a:solidFill>
                <a:latin typeface="Arial" pitchFamily="34" charset="0"/>
                <a:cs typeface="Arial" pitchFamily="34" charset="0"/>
              </a:rPr>
              <a:t>15</a:t>
            </a:r>
          </a:p>
        </p:txBody>
      </p:sp>
      <p:sp>
        <p:nvSpPr>
          <p:cNvPr id="7" name="Stroomdiagram: Verbindingslijn 6"/>
          <p:cNvSpPr/>
          <p:nvPr/>
        </p:nvSpPr>
        <p:spPr>
          <a:xfrm>
            <a:off x="1953741" y="1821964"/>
            <a:ext cx="45719" cy="45719"/>
          </a:xfrm>
          <a:prstGeom prst="flowChartConnector">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8" name="Stroomdiagram: Verbindingslijn 7"/>
          <p:cNvSpPr/>
          <p:nvPr/>
        </p:nvSpPr>
        <p:spPr>
          <a:xfrm>
            <a:off x="1953741" y="2148977"/>
            <a:ext cx="45719" cy="45719"/>
          </a:xfrm>
          <a:prstGeom prst="flowChartConnector">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9" name="Stroomdiagram: Verbindingslijn 8"/>
          <p:cNvSpPr/>
          <p:nvPr/>
        </p:nvSpPr>
        <p:spPr>
          <a:xfrm>
            <a:off x="1953741" y="2420888"/>
            <a:ext cx="45719" cy="45719"/>
          </a:xfrm>
          <a:prstGeom prst="flowChartConnector">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0" name="Stroomdiagram: Verbindingslijn 9"/>
          <p:cNvSpPr/>
          <p:nvPr/>
        </p:nvSpPr>
        <p:spPr>
          <a:xfrm>
            <a:off x="1953740" y="2564904"/>
            <a:ext cx="45719" cy="45719"/>
          </a:xfrm>
          <a:prstGeom prst="flowChartConnector">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1" name="Stroomdiagram: Verbindingslijn 10"/>
          <p:cNvSpPr/>
          <p:nvPr/>
        </p:nvSpPr>
        <p:spPr>
          <a:xfrm>
            <a:off x="1953741" y="3429000"/>
            <a:ext cx="45719" cy="45719"/>
          </a:xfrm>
          <a:prstGeom prst="flowChartConnector">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2" name="Stroomdiagram: Verbindingslijn 11"/>
          <p:cNvSpPr/>
          <p:nvPr/>
        </p:nvSpPr>
        <p:spPr>
          <a:xfrm>
            <a:off x="1953741" y="4050783"/>
            <a:ext cx="45719" cy="45719"/>
          </a:xfrm>
          <a:prstGeom prst="flowChartConnector">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3" name="Stroomdiagram: Verbindingslijn 12"/>
          <p:cNvSpPr/>
          <p:nvPr/>
        </p:nvSpPr>
        <p:spPr>
          <a:xfrm>
            <a:off x="1953739" y="3761729"/>
            <a:ext cx="45719" cy="45719"/>
          </a:xfrm>
          <a:prstGeom prst="flowChartConnector">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4" name="Stroomdiagram: Verbindingslijn 13"/>
          <p:cNvSpPr/>
          <p:nvPr/>
        </p:nvSpPr>
        <p:spPr>
          <a:xfrm>
            <a:off x="1953741" y="4206475"/>
            <a:ext cx="45719" cy="45719"/>
          </a:xfrm>
          <a:prstGeom prst="flowChartConnector">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5" name="Stroomdiagram: Verbindingslijn 14"/>
          <p:cNvSpPr/>
          <p:nvPr/>
        </p:nvSpPr>
        <p:spPr>
          <a:xfrm>
            <a:off x="1953738" y="5229200"/>
            <a:ext cx="45719" cy="45719"/>
          </a:xfrm>
          <a:prstGeom prst="flowChartConnector">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7" name="Stroomdiagram: Verbindingslijn 16"/>
          <p:cNvSpPr/>
          <p:nvPr/>
        </p:nvSpPr>
        <p:spPr>
          <a:xfrm>
            <a:off x="1953741" y="5517232"/>
            <a:ext cx="45719" cy="45719"/>
          </a:xfrm>
          <a:prstGeom prst="flowChartConnector">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9" name="Stroomdiagram: Verbindingslijn 18"/>
          <p:cNvSpPr/>
          <p:nvPr/>
        </p:nvSpPr>
        <p:spPr>
          <a:xfrm>
            <a:off x="349332" y="1291619"/>
            <a:ext cx="45719" cy="45719"/>
          </a:xfrm>
          <a:prstGeom prst="flowChartConnector">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20" name="Stroomdiagram: Verbindingslijn 19"/>
          <p:cNvSpPr/>
          <p:nvPr/>
        </p:nvSpPr>
        <p:spPr>
          <a:xfrm>
            <a:off x="344452" y="2924944"/>
            <a:ext cx="45719" cy="45719"/>
          </a:xfrm>
          <a:prstGeom prst="flowChartConnector">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21" name="Stroomdiagram: Verbindingslijn 20"/>
          <p:cNvSpPr/>
          <p:nvPr/>
        </p:nvSpPr>
        <p:spPr>
          <a:xfrm>
            <a:off x="352277" y="4675995"/>
            <a:ext cx="45719" cy="45719"/>
          </a:xfrm>
          <a:prstGeom prst="flowChartConnector">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25" name="Tekstvak 24"/>
          <p:cNvSpPr txBox="1"/>
          <p:nvPr/>
        </p:nvSpPr>
        <p:spPr>
          <a:xfrm>
            <a:off x="7271792" y="1291619"/>
            <a:ext cx="1872208" cy="1369606"/>
          </a:xfrm>
          <a:prstGeom prst="rect">
            <a:avLst/>
          </a:prstGeom>
          <a:noFill/>
        </p:spPr>
        <p:txBody>
          <a:bodyPr wrap="square" rtlCol="0">
            <a:spAutoFit/>
          </a:bodyPr>
          <a:lstStyle/>
          <a:p>
            <a:pPr fontAlgn="base">
              <a:spcBef>
                <a:spcPct val="0"/>
              </a:spcBef>
              <a:spcAft>
                <a:spcPct val="0"/>
              </a:spcAft>
            </a:pPr>
            <a:r>
              <a:rPr lang="nl-NL" sz="1100" dirty="0">
                <a:solidFill>
                  <a:srgbClr val="FF0000"/>
                </a:solidFill>
                <a:latin typeface="Arial" pitchFamily="34" charset="0"/>
                <a:cs typeface="Arial" pitchFamily="34" charset="0"/>
              </a:rPr>
              <a:t>Deelname peerreview 2014 vo neemt af </a:t>
            </a:r>
          </a:p>
          <a:p>
            <a:pPr fontAlgn="base">
              <a:spcBef>
                <a:spcPct val="0"/>
              </a:spcBef>
              <a:spcAft>
                <a:spcPct val="0"/>
              </a:spcAft>
            </a:pPr>
            <a:br>
              <a:rPr lang="nl-NL" sz="1100" dirty="0">
                <a:solidFill>
                  <a:srgbClr val="FF0000"/>
                </a:solidFill>
                <a:latin typeface="Arial" pitchFamily="34" charset="0"/>
                <a:cs typeface="Arial" pitchFamily="34" charset="0"/>
              </a:rPr>
            </a:br>
            <a:r>
              <a:rPr lang="nl-NL" sz="1000" dirty="0">
                <a:solidFill>
                  <a:srgbClr val="FF0000"/>
                </a:solidFill>
                <a:latin typeface="Arial" pitchFamily="34" charset="0"/>
                <a:cs typeface="Arial" pitchFamily="34" charset="0"/>
              </a:rPr>
              <a:t>Tevredenheid HRM mbo 2015 nam af</a:t>
            </a:r>
          </a:p>
          <a:p>
            <a:pPr fontAlgn="base">
              <a:spcBef>
                <a:spcPct val="0"/>
              </a:spcBef>
              <a:spcAft>
                <a:spcPct val="0"/>
              </a:spcAft>
            </a:pPr>
            <a:endParaRPr lang="nl-NL" sz="1000" dirty="0">
              <a:solidFill>
                <a:srgbClr val="FF0000"/>
              </a:solidFill>
              <a:latin typeface="Arial" pitchFamily="34" charset="0"/>
              <a:cs typeface="Arial" pitchFamily="34" charset="0"/>
            </a:endParaRPr>
          </a:p>
          <a:p>
            <a:pPr fontAlgn="base">
              <a:spcBef>
                <a:spcPct val="0"/>
              </a:spcBef>
              <a:spcAft>
                <a:spcPct val="0"/>
              </a:spcAft>
            </a:pPr>
            <a:r>
              <a:rPr lang="nl-NL" sz="1000" dirty="0">
                <a:solidFill>
                  <a:srgbClr val="FF0000"/>
                </a:solidFill>
                <a:latin typeface="Arial" pitchFamily="34" charset="0"/>
                <a:cs typeface="Arial" pitchFamily="34" charset="0"/>
              </a:rPr>
              <a:t>Cijfers tevredenheid schoolleiders uit 2011</a:t>
            </a:r>
          </a:p>
        </p:txBody>
      </p:sp>
      <p:sp>
        <p:nvSpPr>
          <p:cNvPr id="26" name="Tekstvak 25"/>
          <p:cNvSpPr txBox="1"/>
          <p:nvPr/>
        </p:nvSpPr>
        <p:spPr>
          <a:xfrm>
            <a:off x="7304132" y="3061313"/>
            <a:ext cx="1872208" cy="1708160"/>
          </a:xfrm>
          <a:prstGeom prst="rect">
            <a:avLst/>
          </a:prstGeom>
          <a:noFill/>
        </p:spPr>
        <p:txBody>
          <a:bodyPr wrap="square" rtlCol="0">
            <a:spAutoFit/>
          </a:bodyPr>
          <a:lstStyle/>
          <a:p>
            <a:pPr fontAlgn="base">
              <a:spcBef>
                <a:spcPct val="0"/>
              </a:spcBef>
              <a:spcAft>
                <a:spcPct val="0"/>
              </a:spcAft>
            </a:pPr>
            <a:r>
              <a:rPr lang="nl-NL" sz="1100" dirty="0">
                <a:solidFill>
                  <a:srgbClr val="FF0000"/>
                </a:solidFill>
                <a:latin typeface="Arial" pitchFamily="34" charset="0"/>
                <a:cs typeface="Arial" pitchFamily="34" charset="0"/>
              </a:rPr>
              <a:t>Beheersing algemene didactische en differentiatie vaardigheden stijgen niet</a:t>
            </a:r>
          </a:p>
          <a:p>
            <a:pPr fontAlgn="base">
              <a:spcBef>
                <a:spcPct val="0"/>
              </a:spcBef>
              <a:spcAft>
                <a:spcPct val="0"/>
              </a:spcAft>
            </a:pPr>
            <a:br>
              <a:rPr lang="nl-NL" sz="1100" dirty="0">
                <a:solidFill>
                  <a:srgbClr val="FF0000"/>
                </a:solidFill>
                <a:latin typeface="Arial" pitchFamily="34" charset="0"/>
                <a:cs typeface="Arial" pitchFamily="34" charset="0"/>
              </a:rPr>
            </a:br>
            <a:r>
              <a:rPr lang="nl-NL" sz="1000" dirty="0">
                <a:solidFill>
                  <a:srgbClr val="FF0000"/>
                </a:solidFill>
                <a:latin typeface="Arial" pitchFamily="34" charset="0"/>
                <a:cs typeface="Arial" pitchFamily="34" charset="0"/>
              </a:rPr>
              <a:t>Wordt registratie doel lerarenregister wel gehaald</a:t>
            </a:r>
          </a:p>
          <a:p>
            <a:pPr fontAlgn="base">
              <a:spcBef>
                <a:spcPct val="0"/>
              </a:spcBef>
              <a:spcAft>
                <a:spcPct val="0"/>
              </a:spcAft>
            </a:pPr>
            <a:endParaRPr lang="nl-NL" sz="1000" dirty="0">
              <a:solidFill>
                <a:srgbClr val="FF0000"/>
              </a:solidFill>
              <a:latin typeface="Arial" pitchFamily="34" charset="0"/>
              <a:cs typeface="Arial" pitchFamily="34" charset="0"/>
            </a:endParaRPr>
          </a:p>
          <a:p>
            <a:pPr fontAlgn="base">
              <a:spcBef>
                <a:spcPct val="0"/>
              </a:spcBef>
              <a:spcAft>
                <a:spcPct val="0"/>
              </a:spcAft>
            </a:pPr>
            <a:r>
              <a:rPr lang="nl-NL" sz="1000" dirty="0">
                <a:solidFill>
                  <a:srgbClr val="FF0000"/>
                </a:solidFill>
                <a:latin typeface="Arial" pitchFamily="34" charset="0"/>
                <a:cs typeface="Arial" pitchFamily="34" charset="0"/>
              </a:rPr>
              <a:t>Cijfers gekwalificeerde leraren uit 2013</a:t>
            </a:r>
          </a:p>
        </p:txBody>
      </p:sp>
      <p:sp>
        <p:nvSpPr>
          <p:cNvPr id="22" name="Tekstvak 3"/>
          <p:cNvSpPr txBox="1">
            <a:spLocks noChangeArrowheads="1"/>
          </p:cNvSpPr>
          <p:nvPr/>
        </p:nvSpPr>
        <p:spPr bwMode="auto">
          <a:xfrm>
            <a:off x="6372225" y="6222633"/>
            <a:ext cx="25923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en-US" sz="800" dirty="0" err="1">
                <a:solidFill>
                  <a:srgbClr val="000000"/>
                </a:solidFill>
                <a:cs typeface="Arial" pitchFamily="34" charset="0"/>
              </a:rPr>
              <a:t>Bron:www.onderwijsincijfers.nl</a:t>
            </a:r>
            <a:r>
              <a:rPr lang="nl-NL" altLang="en-US" sz="800" dirty="0">
                <a:solidFill>
                  <a:srgbClr val="000000"/>
                </a:solidFill>
                <a:cs typeface="Arial" pitchFamily="34" charset="0"/>
              </a:rPr>
              <a:t>, www.trendsinbeeld.nl</a:t>
            </a:r>
          </a:p>
          <a:p>
            <a:pPr eaLnBrk="1" fontAlgn="base" hangingPunct="1">
              <a:spcBef>
                <a:spcPct val="0"/>
              </a:spcBef>
              <a:spcAft>
                <a:spcPct val="0"/>
              </a:spcAft>
              <a:buFontTx/>
              <a:buNone/>
            </a:pPr>
            <a:endParaRPr lang="nl-NL" altLang="en-US" sz="800" dirty="0">
              <a:solidFill>
                <a:srgbClr val="000000"/>
              </a:solidFill>
              <a:cs typeface="Arial" pitchFamily="34" charset="0"/>
            </a:endParaRPr>
          </a:p>
          <a:p>
            <a:pPr eaLnBrk="1" fontAlgn="base" hangingPunct="1">
              <a:spcBef>
                <a:spcPct val="0"/>
              </a:spcBef>
              <a:spcAft>
                <a:spcPct val="0"/>
              </a:spcAft>
              <a:buFontTx/>
              <a:buNone/>
            </a:pPr>
            <a:r>
              <a:rPr lang="nl-NL" altLang="en-US" sz="800" dirty="0">
                <a:solidFill>
                  <a:srgbClr val="000000"/>
                </a:solidFill>
                <a:cs typeface="Arial" pitchFamily="34" charset="0"/>
              </a:rPr>
              <a:t>         </a:t>
            </a:r>
          </a:p>
        </p:txBody>
      </p:sp>
    </p:spTree>
    <p:extLst>
      <p:ext uri="{BB962C8B-B14F-4D97-AF65-F5344CB8AC3E}">
        <p14:creationId xmlns:p14="http://schemas.microsoft.com/office/powerpoint/2010/main" val="3151413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1187450" y="0"/>
            <a:ext cx="7653338" cy="1143000"/>
          </a:xfrm>
        </p:spPr>
        <p:txBody>
          <a:bodyPr/>
          <a:lstStyle/>
          <a:p>
            <a:r>
              <a:rPr lang="nl-NL" altLang="nl-NL" sz="2800"/>
              <a:t>Stand van zaken monitor streefdoelen </a:t>
            </a:r>
            <a:endParaRPr lang="en-GB" altLang="nl-NL" sz="2800"/>
          </a:p>
        </p:txBody>
      </p:sp>
      <p:sp>
        <p:nvSpPr>
          <p:cNvPr id="14339" name="Tekstvak 2"/>
          <p:cNvSpPr txBox="1">
            <a:spLocks noChangeArrowheads="1"/>
          </p:cNvSpPr>
          <p:nvPr/>
        </p:nvSpPr>
        <p:spPr bwMode="auto">
          <a:xfrm>
            <a:off x="6659563" y="6092825"/>
            <a:ext cx="1873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nl-NL" sz="800">
                <a:solidFill>
                  <a:srgbClr val="000000"/>
                </a:solidFill>
                <a:latin typeface="Arial" pitchFamily="34" charset="0"/>
                <a:cs typeface="Arial" pitchFamily="34" charset="0"/>
              </a:rPr>
              <a:t>Bron: Begroting OCW 2017, p.20-25</a:t>
            </a:r>
            <a:endParaRPr lang="en-GB" altLang="nl-NL" sz="800">
              <a:solidFill>
                <a:srgbClr val="000000"/>
              </a:solidFill>
              <a:latin typeface="Arial" pitchFamily="34" charset="0"/>
              <a:cs typeface="Arial" pitchFamily="34" charset="0"/>
            </a:endParaRPr>
          </a:p>
        </p:txBody>
      </p:sp>
      <p:sp>
        <p:nvSpPr>
          <p:cNvPr id="14340" name="Tekstvak 1"/>
          <p:cNvSpPr txBox="1">
            <a:spLocks noChangeArrowheads="1"/>
          </p:cNvSpPr>
          <p:nvPr/>
        </p:nvSpPr>
        <p:spPr bwMode="auto">
          <a:xfrm>
            <a:off x="5156200" y="6245225"/>
            <a:ext cx="15128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en-US" sz="800" b="1">
                <a:solidFill>
                  <a:srgbClr val="000000"/>
                </a:solidFill>
                <a:latin typeface="Arial" pitchFamily="34" charset="0"/>
                <a:cs typeface="Arial" pitchFamily="34" charset="0"/>
              </a:rPr>
              <a:t>Legenda</a:t>
            </a:r>
          </a:p>
          <a:p>
            <a:pPr eaLnBrk="1" fontAlgn="base" hangingPunct="1">
              <a:spcBef>
                <a:spcPct val="0"/>
              </a:spcBef>
              <a:spcAft>
                <a:spcPct val="0"/>
              </a:spcAft>
              <a:buFontTx/>
              <a:buNone/>
            </a:pPr>
            <a:r>
              <a:rPr lang="nl-NL" altLang="en-US" sz="800">
                <a:solidFill>
                  <a:srgbClr val="000000"/>
                </a:solidFill>
                <a:latin typeface="Arial" pitchFamily="34" charset="0"/>
                <a:cs typeface="Arial" pitchFamily="34" charset="0"/>
              </a:rPr>
              <a:t>Volgens verwachting</a:t>
            </a:r>
          </a:p>
          <a:p>
            <a:pPr eaLnBrk="1" fontAlgn="base" hangingPunct="1">
              <a:spcBef>
                <a:spcPct val="0"/>
              </a:spcBef>
              <a:spcAft>
                <a:spcPct val="0"/>
              </a:spcAft>
              <a:buFontTx/>
              <a:buNone/>
            </a:pPr>
            <a:r>
              <a:rPr lang="nl-NL" altLang="en-US" sz="800">
                <a:solidFill>
                  <a:srgbClr val="000000"/>
                </a:solidFill>
                <a:latin typeface="Arial" pitchFamily="34" charset="0"/>
                <a:cs typeface="Arial" pitchFamily="34" charset="0"/>
              </a:rPr>
              <a:t>Verdient aandacht</a:t>
            </a:r>
          </a:p>
          <a:p>
            <a:pPr eaLnBrk="1" fontAlgn="base" hangingPunct="1">
              <a:spcBef>
                <a:spcPct val="0"/>
              </a:spcBef>
              <a:spcAft>
                <a:spcPct val="0"/>
              </a:spcAft>
              <a:buFontTx/>
              <a:buNone/>
            </a:pPr>
            <a:r>
              <a:rPr lang="nl-NL" altLang="en-US" sz="800">
                <a:solidFill>
                  <a:srgbClr val="000000"/>
                </a:solidFill>
                <a:latin typeface="Arial" pitchFamily="34" charset="0"/>
                <a:cs typeface="Arial" pitchFamily="34" charset="0"/>
              </a:rPr>
              <a:t>Niet volgens verwachting</a:t>
            </a:r>
            <a:endParaRPr lang="en-GB" altLang="en-US" sz="800">
              <a:solidFill>
                <a:srgbClr val="000000"/>
              </a:solidFill>
              <a:latin typeface="Arial" pitchFamily="34" charset="0"/>
              <a:cs typeface="Arial" pitchFamily="34" charset="0"/>
            </a:endParaRPr>
          </a:p>
        </p:txBody>
      </p:sp>
      <p:sp>
        <p:nvSpPr>
          <p:cNvPr id="31" name="Stroomdiagram: Verbindingslijn 30"/>
          <p:cNvSpPr/>
          <p:nvPr/>
        </p:nvSpPr>
        <p:spPr>
          <a:xfrm>
            <a:off x="5003800" y="6416675"/>
            <a:ext cx="46038" cy="46038"/>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33" name="Stroomdiagram: Verbindingslijn 32"/>
          <p:cNvSpPr/>
          <p:nvPr/>
        </p:nvSpPr>
        <p:spPr>
          <a:xfrm>
            <a:off x="5003800" y="6537325"/>
            <a:ext cx="46038" cy="46038"/>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34" name="Stroomdiagram: Verbindingslijn 33"/>
          <p:cNvSpPr/>
          <p:nvPr/>
        </p:nvSpPr>
        <p:spPr>
          <a:xfrm>
            <a:off x="5003800" y="6662738"/>
            <a:ext cx="46038" cy="4445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4344" name="Tekstvak 24"/>
          <p:cNvSpPr txBox="1">
            <a:spLocks noChangeArrowheads="1"/>
          </p:cNvSpPr>
          <p:nvPr/>
        </p:nvSpPr>
        <p:spPr bwMode="auto">
          <a:xfrm>
            <a:off x="6704013" y="6310313"/>
            <a:ext cx="2016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en-GB" altLang="en-US" sz="800">
                <a:solidFill>
                  <a:srgbClr val="000000"/>
                </a:solidFill>
                <a:latin typeface="Calibri" pitchFamily="34" charset="0"/>
                <a:cs typeface="Arial" pitchFamily="34" charset="0"/>
              </a:rPr>
              <a:t>SA = Sectorakkoorden, LA = Lerarenagenda, T = Toezegging Minister &amp; Staatssecretaris, </a:t>
            </a:r>
          </a:p>
          <a:p>
            <a:pPr eaLnBrk="1" fontAlgn="base" hangingPunct="1">
              <a:spcBef>
                <a:spcPct val="0"/>
              </a:spcBef>
              <a:spcAft>
                <a:spcPct val="0"/>
              </a:spcAft>
              <a:buFontTx/>
              <a:buNone/>
            </a:pPr>
            <a:r>
              <a:rPr lang="en-GB" altLang="en-US" sz="800">
                <a:solidFill>
                  <a:srgbClr val="000000"/>
                </a:solidFill>
                <a:latin typeface="Calibri" pitchFamily="34" charset="0"/>
                <a:cs typeface="Arial" pitchFamily="34" charset="0"/>
              </a:rPr>
              <a:t>C = opgenomen i.v.m. consistentie</a:t>
            </a:r>
            <a:endParaRPr lang="en-GB" altLang="en-US" sz="1800">
              <a:solidFill>
                <a:srgbClr val="000000"/>
              </a:solidFill>
              <a:latin typeface="Arial" pitchFamily="34" charset="0"/>
              <a:cs typeface="Arial" pitchFamily="34" charset="0"/>
            </a:endParaRPr>
          </a:p>
        </p:txBody>
      </p:sp>
      <p:sp>
        <p:nvSpPr>
          <p:cNvPr id="14345" name="Tekstvak 19"/>
          <p:cNvSpPr txBox="1">
            <a:spLocks noChangeArrowheads="1"/>
          </p:cNvSpPr>
          <p:nvPr/>
        </p:nvSpPr>
        <p:spPr bwMode="auto">
          <a:xfrm>
            <a:off x="8416925" y="6524625"/>
            <a:ext cx="3587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nl-NL" sz="800">
                <a:solidFill>
                  <a:srgbClr val="000000"/>
                </a:solidFill>
                <a:latin typeface="Arial" pitchFamily="34" charset="0"/>
                <a:cs typeface="Arial" pitchFamily="34" charset="0"/>
              </a:rPr>
              <a:t>11</a:t>
            </a:r>
          </a:p>
        </p:txBody>
      </p:sp>
      <p:graphicFrame>
        <p:nvGraphicFramePr>
          <p:cNvPr id="2" name="Tabel 1"/>
          <p:cNvGraphicFramePr>
            <a:graphicFrameLocks noGrp="1"/>
          </p:cNvGraphicFramePr>
          <p:nvPr>
            <p:extLst>
              <p:ext uri="{D42A27DB-BD31-4B8C-83A1-F6EECF244321}">
                <p14:modId xmlns:p14="http://schemas.microsoft.com/office/powerpoint/2010/main" val="1640149269"/>
              </p:ext>
            </p:extLst>
          </p:nvPr>
        </p:nvGraphicFramePr>
        <p:xfrm>
          <a:off x="539750" y="1196975"/>
          <a:ext cx="7993063" cy="5035553"/>
        </p:xfrm>
        <a:graphic>
          <a:graphicData uri="http://schemas.openxmlformats.org/drawingml/2006/table">
            <a:tbl>
              <a:tblPr/>
              <a:tblGrid>
                <a:gridCol w="208324">
                  <a:extLst>
                    <a:ext uri="{9D8B030D-6E8A-4147-A177-3AD203B41FA5}">
                      <a16:colId xmlns:a16="http://schemas.microsoft.com/office/drawing/2014/main" val="20000"/>
                    </a:ext>
                  </a:extLst>
                </a:gridCol>
                <a:gridCol w="2159991">
                  <a:extLst>
                    <a:ext uri="{9D8B030D-6E8A-4147-A177-3AD203B41FA5}">
                      <a16:colId xmlns:a16="http://schemas.microsoft.com/office/drawing/2014/main" val="20001"/>
                    </a:ext>
                  </a:extLst>
                </a:gridCol>
                <a:gridCol w="350862">
                  <a:extLst>
                    <a:ext uri="{9D8B030D-6E8A-4147-A177-3AD203B41FA5}">
                      <a16:colId xmlns:a16="http://schemas.microsoft.com/office/drawing/2014/main" val="20002"/>
                    </a:ext>
                  </a:extLst>
                </a:gridCol>
                <a:gridCol w="879894">
                  <a:extLst>
                    <a:ext uri="{9D8B030D-6E8A-4147-A177-3AD203B41FA5}">
                      <a16:colId xmlns:a16="http://schemas.microsoft.com/office/drawing/2014/main" val="20003"/>
                    </a:ext>
                  </a:extLst>
                </a:gridCol>
                <a:gridCol w="682536">
                  <a:extLst>
                    <a:ext uri="{9D8B030D-6E8A-4147-A177-3AD203B41FA5}">
                      <a16:colId xmlns:a16="http://schemas.microsoft.com/office/drawing/2014/main" val="20004"/>
                    </a:ext>
                  </a:extLst>
                </a:gridCol>
                <a:gridCol w="649642">
                  <a:extLst>
                    <a:ext uri="{9D8B030D-6E8A-4147-A177-3AD203B41FA5}">
                      <a16:colId xmlns:a16="http://schemas.microsoft.com/office/drawing/2014/main" val="20005"/>
                    </a:ext>
                  </a:extLst>
                </a:gridCol>
                <a:gridCol w="427612">
                  <a:extLst>
                    <a:ext uri="{9D8B030D-6E8A-4147-A177-3AD203B41FA5}">
                      <a16:colId xmlns:a16="http://schemas.microsoft.com/office/drawing/2014/main" val="20006"/>
                    </a:ext>
                  </a:extLst>
                </a:gridCol>
                <a:gridCol w="419389">
                  <a:extLst>
                    <a:ext uri="{9D8B030D-6E8A-4147-A177-3AD203B41FA5}">
                      <a16:colId xmlns:a16="http://schemas.microsoft.com/office/drawing/2014/main" val="20007"/>
                    </a:ext>
                  </a:extLst>
                </a:gridCol>
                <a:gridCol w="394720">
                  <a:extLst>
                    <a:ext uri="{9D8B030D-6E8A-4147-A177-3AD203B41FA5}">
                      <a16:colId xmlns:a16="http://schemas.microsoft.com/office/drawing/2014/main" val="20008"/>
                    </a:ext>
                  </a:extLst>
                </a:gridCol>
                <a:gridCol w="1820093">
                  <a:extLst>
                    <a:ext uri="{9D8B030D-6E8A-4147-A177-3AD203B41FA5}">
                      <a16:colId xmlns:a16="http://schemas.microsoft.com/office/drawing/2014/main" val="20009"/>
                    </a:ext>
                  </a:extLst>
                </a:gridCol>
              </a:tblGrid>
              <a:tr h="298708">
                <a:tc>
                  <a:txBody>
                    <a:bodyPr/>
                    <a:lstStyle/>
                    <a:p>
                      <a:pPr algn="l" fontAlgn="t"/>
                      <a:endParaRPr lang="nl-NL" sz="800" b="1" i="0" u="none" strike="noStrike" dirty="0">
                        <a:solidFill>
                          <a:srgbClr val="000000"/>
                        </a:solidFill>
                        <a:effectLst/>
                        <a:latin typeface="Calibri" panose="020F0502020204030204" pitchFamily="34" charset="0"/>
                      </a:endParaRPr>
                    </a:p>
                  </a:txBody>
                  <a:tcPr marL="7055" marR="7055" marT="7053" marB="0">
                    <a:lnL>
                      <a:noFill/>
                    </a:lnL>
                    <a:lnR>
                      <a:noFill/>
                    </a:lnR>
                    <a:lnT>
                      <a:noFill/>
                    </a:lnT>
                    <a:lnB>
                      <a:noFill/>
                    </a:lnB>
                  </a:tcPr>
                </a:tc>
                <a:tc>
                  <a:txBody>
                    <a:bodyPr/>
                    <a:lstStyle/>
                    <a:p>
                      <a:pPr algn="ctr" fontAlgn="t"/>
                      <a:r>
                        <a:rPr lang="nl-NL" sz="800" b="1" i="0" u="none" strike="noStrike" dirty="0">
                          <a:solidFill>
                            <a:srgbClr val="000000"/>
                          </a:solidFill>
                          <a:effectLst/>
                          <a:latin typeface="Calibri" panose="020F0502020204030204" pitchFamily="34" charset="0"/>
                        </a:rPr>
                        <a:t>Doelstelling/indicator</a:t>
                      </a:r>
                    </a:p>
                  </a:txBody>
                  <a:tcPr marL="7055" marR="7055" marT="7053" marB="0">
                    <a:lnL>
                      <a:noFill/>
                    </a:lnL>
                    <a:lnR>
                      <a:noFill/>
                    </a:lnR>
                    <a:lnT>
                      <a:noFill/>
                    </a:lnT>
                    <a:lnB>
                      <a:noFill/>
                    </a:lnB>
                  </a:tcPr>
                </a:tc>
                <a:tc>
                  <a:txBody>
                    <a:bodyPr/>
                    <a:lstStyle/>
                    <a:p>
                      <a:pPr algn="ctr" fontAlgn="t"/>
                      <a:r>
                        <a:rPr lang="nl-NL" sz="800" b="1" i="0" u="none" strike="noStrike" dirty="0">
                          <a:solidFill>
                            <a:srgbClr val="000000"/>
                          </a:solidFill>
                          <a:effectLst/>
                          <a:latin typeface="Calibri" panose="020F0502020204030204" pitchFamily="34" charset="0"/>
                        </a:rPr>
                        <a:t>Sector</a:t>
                      </a:r>
                    </a:p>
                  </a:txBody>
                  <a:tcPr marL="7055" marR="7055" marT="7053" marB="0">
                    <a:lnL>
                      <a:noFill/>
                    </a:lnL>
                    <a:lnR>
                      <a:noFill/>
                    </a:lnR>
                    <a:lnT>
                      <a:noFill/>
                    </a:lnT>
                    <a:lnB>
                      <a:noFill/>
                    </a:lnB>
                  </a:tcPr>
                </a:tc>
                <a:tc>
                  <a:txBody>
                    <a:bodyPr/>
                    <a:lstStyle/>
                    <a:p>
                      <a:pPr algn="ctr" fontAlgn="t"/>
                      <a:r>
                        <a:rPr lang="nl-NL" sz="800" b="1" i="0" u="none" strike="noStrike" dirty="0">
                          <a:solidFill>
                            <a:srgbClr val="000000"/>
                          </a:solidFill>
                          <a:effectLst/>
                          <a:latin typeface="Calibri" panose="020F0502020204030204" pitchFamily="34" charset="0"/>
                        </a:rPr>
                        <a:t>Basiswaarde</a:t>
                      </a:r>
                    </a:p>
                  </a:txBody>
                  <a:tcPr marL="7055" marR="7055" marT="7053" marB="0">
                    <a:lnL>
                      <a:noFill/>
                    </a:lnL>
                    <a:lnR>
                      <a:noFill/>
                    </a:lnR>
                    <a:lnT>
                      <a:noFill/>
                    </a:lnT>
                    <a:lnB>
                      <a:noFill/>
                    </a:lnB>
                  </a:tcPr>
                </a:tc>
                <a:tc>
                  <a:txBody>
                    <a:bodyPr/>
                    <a:lstStyle/>
                    <a:p>
                      <a:pPr algn="ctr" fontAlgn="t"/>
                      <a:r>
                        <a:rPr lang="nl-NL" sz="800" b="1" i="0" u="none" strike="noStrike" dirty="0">
                          <a:solidFill>
                            <a:srgbClr val="000000"/>
                          </a:solidFill>
                          <a:effectLst/>
                          <a:latin typeface="Calibri" panose="020F0502020204030204" pitchFamily="34" charset="0"/>
                        </a:rPr>
                        <a:t>Tussenwaarde (jaartal)</a:t>
                      </a:r>
                    </a:p>
                  </a:txBody>
                  <a:tcPr marL="7055" marR="7055" marT="7053" marB="0">
                    <a:lnL>
                      <a:noFill/>
                    </a:lnL>
                    <a:lnR>
                      <a:noFill/>
                    </a:lnR>
                    <a:lnT>
                      <a:noFill/>
                    </a:lnT>
                    <a:lnB>
                      <a:noFill/>
                    </a:lnB>
                  </a:tcPr>
                </a:tc>
                <a:tc>
                  <a:txBody>
                    <a:bodyPr/>
                    <a:lstStyle/>
                    <a:p>
                      <a:pPr algn="ctr" fontAlgn="t"/>
                      <a:r>
                        <a:rPr lang="nl-NL" sz="800" b="1" i="0" u="none" strike="noStrike" dirty="0">
                          <a:solidFill>
                            <a:srgbClr val="000000"/>
                          </a:solidFill>
                          <a:effectLst/>
                          <a:latin typeface="Calibri" panose="020F0502020204030204" pitchFamily="34" charset="0"/>
                        </a:rPr>
                        <a:t>Streefwaarde (jaartal)</a:t>
                      </a:r>
                    </a:p>
                  </a:txBody>
                  <a:tcPr marL="7055" marR="7055" marT="7053" marB="0">
                    <a:lnL>
                      <a:noFill/>
                    </a:lnL>
                    <a:lnR>
                      <a:noFill/>
                    </a:lnR>
                    <a:lnT>
                      <a:noFill/>
                    </a:lnT>
                    <a:lnB>
                      <a:noFill/>
                    </a:lnB>
                  </a:tcPr>
                </a:tc>
                <a:tc>
                  <a:txBody>
                    <a:bodyPr/>
                    <a:lstStyle/>
                    <a:p>
                      <a:pPr algn="ctr" fontAlgn="t"/>
                      <a:r>
                        <a:rPr lang="nl-NL" sz="800" b="1" i="0" u="none" strike="noStrike">
                          <a:solidFill>
                            <a:srgbClr val="000000"/>
                          </a:solidFill>
                          <a:effectLst/>
                          <a:latin typeface="Calibri" panose="020F0502020204030204" pitchFamily="34" charset="0"/>
                        </a:rPr>
                        <a:t>Art.nr.</a:t>
                      </a:r>
                    </a:p>
                  </a:txBody>
                  <a:tcPr marL="7055" marR="7055" marT="7053" marB="0">
                    <a:lnL>
                      <a:noFill/>
                    </a:lnL>
                    <a:lnR>
                      <a:noFill/>
                    </a:lnR>
                    <a:lnT>
                      <a:noFill/>
                    </a:lnT>
                    <a:lnB>
                      <a:noFill/>
                    </a:lnB>
                  </a:tcPr>
                </a:tc>
                <a:tc>
                  <a:txBody>
                    <a:bodyPr/>
                    <a:lstStyle/>
                    <a:p>
                      <a:pPr algn="ctr" fontAlgn="t"/>
                      <a:r>
                        <a:rPr lang="nl-NL" sz="800" b="1" i="0" u="none" strike="noStrike">
                          <a:solidFill>
                            <a:srgbClr val="000000"/>
                          </a:solidFill>
                          <a:effectLst/>
                          <a:latin typeface="Calibri" panose="020F0502020204030204" pitchFamily="34" charset="0"/>
                        </a:rPr>
                        <a:t>opname</a:t>
                      </a:r>
                    </a:p>
                  </a:txBody>
                  <a:tcPr marL="7055" marR="7055" marT="7053" marB="0">
                    <a:lnL>
                      <a:noFill/>
                    </a:lnL>
                    <a:lnR>
                      <a:noFill/>
                    </a:lnR>
                    <a:lnT>
                      <a:noFill/>
                    </a:lnT>
                    <a:lnB>
                      <a:noFill/>
                    </a:lnB>
                  </a:tcPr>
                </a:tc>
                <a:tc>
                  <a:txBody>
                    <a:bodyPr/>
                    <a:lstStyle/>
                    <a:p>
                      <a:pPr algn="ctr" fontAlgn="t"/>
                      <a:r>
                        <a:rPr lang="nl-NL" sz="800" b="1" i="0" u="none" strike="noStrike">
                          <a:solidFill>
                            <a:srgbClr val="000000"/>
                          </a:solidFill>
                          <a:effectLst/>
                          <a:latin typeface="Calibri" panose="020F0502020204030204" pitchFamily="34" charset="0"/>
                        </a:rPr>
                        <a:t>oordeel cie</a:t>
                      </a:r>
                    </a:p>
                  </a:txBody>
                  <a:tcPr marL="7055" marR="7055" marT="7053" marB="0">
                    <a:lnL>
                      <a:noFill/>
                    </a:lnL>
                    <a:lnR>
                      <a:noFill/>
                    </a:lnR>
                    <a:lnT>
                      <a:noFill/>
                    </a:lnT>
                    <a:lnB>
                      <a:noFill/>
                    </a:lnB>
                  </a:tcPr>
                </a:tc>
                <a:tc>
                  <a:txBody>
                    <a:bodyPr/>
                    <a:lstStyle/>
                    <a:p>
                      <a:pPr algn="ctr" fontAlgn="t"/>
                      <a:r>
                        <a:rPr lang="nl-NL" sz="800" b="1" i="0" u="none" strike="noStrike">
                          <a:solidFill>
                            <a:srgbClr val="000000"/>
                          </a:solidFill>
                          <a:effectLst/>
                          <a:latin typeface="Calibri" panose="020F0502020204030204" pitchFamily="34" charset="0"/>
                        </a:rPr>
                        <a:t>Opmerkingen </a:t>
                      </a:r>
                      <a:br>
                        <a:rPr lang="nl-NL" sz="800" b="1" i="0" u="none" strike="noStrike">
                          <a:solidFill>
                            <a:srgbClr val="000000"/>
                          </a:solidFill>
                          <a:effectLst/>
                          <a:latin typeface="Calibri" panose="020F0502020204030204" pitchFamily="34" charset="0"/>
                        </a:rPr>
                      </a:br>
                      <a:r>
                        <a:rPr lang="nl-NL" sz="800" b="1" i="0" u="none" strike="noStrike">
                          <a:solidFill>
                            <a:srgbClr val="000000"/>
                          </a:solidFill>
                          <a:effectLst/>
                          <a:latin typeface="Calibri" panose="020F0502020204030204" pitchFamily="34" charset="0"/>
                        </a:rPr>
                        <a:t>(technisch/beleidsinhoudelijk)</a:t>
                      </a:r>
                    </a:p>
                  </a:txBody>
                  <a:tcPr marL="7055" marR="7055" marT="7053" marB="0">
                    <a:lnL>
                      <a:noFill/>
                    </a:lnL>
                    <a:lnR>
                      <a:noFill/>
                    </a:lnR>
                    <a:lnT>
                      <a:noFill/>
                    </a:lnT>
                    <a:lnB>
                      <a:noFill/>
                    </a:lnB>
                  </a:tcPr>
                </a:tc>
                <a:extLst>
                  <a:ext uri="{0D108BD9-81ED-4DB2-BD59-A6C34878D82A}">
                    <a16:rowId xmlns:a16="http://schemas.microsoft.com/office/drawing/2014/main" val="10000"/>
                  </a:ext>
                </a:extLst>
              </a:tr>
              <a:tr h="354715">
                <a:tc gridSpan="8">
                  <a:txBody>
                    <a:bodyPr/>
                    <a:lstStyle/>
                    <a:p>
                      <a:pPr algn="l" fontAlgn="t"/>
                      <a:r>
                        <a:rPr lang="nl-NL" sz="800" b="1" i="0" u="none" strike="noStrike" dirty="0">
                          <a:solidFill>
                            <a:srgbClr val="000000"/>
                          </a:solidFill>
                          <a:effectLst/>
                          <a:latin typeface="Calibri" panose="020F0502020204030204" pitchFamily="34" charset="0"/>
                        </a:rPr>
                        <a:t>2. Scholen en instellingen werken goed met opgeleide en professionele leraren, docenten en schoolleiders die samen zorgen voor een veilig en ambitieus leerklimaat</a:t>
                      </a:r>
                    </a:p>
                  </a:txBody>
                  <a:tcPr marL="7055" marR="7055" marT="7053" marB="0">
                    <a:lnL>
                      <a:noFill/>
                    </a:lnL>
                    <a:lnR>
                      <a:noFill/>
                    </a:lnR>
                    <a:lnT>
                      <a:noFill/>
                    </a:lnT>
                    <a:lnB>
                      <a:noFill/>
                    </a:lnB>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a:txBody>
                    <a:bodyPr/>
                    <a:lstStyle/>
                    <a:p>
                      <a:pPr algn="l" fontAlgn="t"/>
                      <a:endParaRPr lang="nl-NL" sz="800" b="0" i="0" u="none" strike="noStrike" dirty="0">
                        <a:solidFill>
                          <a:srgbClr val="000000"/>
                        </a:solidFill>
                        <a:effectLst/>
                        <a:latin typeface="Calibri" panose="020F0502020204030204" pitchFamily="34" charset="0"/>
                      </a:endParaRPr>
                    </a:p>
                  </a:txBody>
                  <a:tcPr marL="7055" marR="7055" marT="7053" marB="0">
                    <a:lnL>
                      <a:noFill/>
                    </a:lnL>
                    <a:lnR>
                      <a:noFill/>
                    </a:lnR>
                    <a:lnT>
                      <a:noFill/>
                    </a:lnT>
                    <a:lnB>
                      <a:noFill/>
                    </a:lnB>
                  </a:tcPr>
                </a:tc>
                <a:tc>
                  <a:txBody>
                    <a:bodyPr/>
                    <a:lstStyle/>
                    <a:p>
                      <a:pPr algn="l" fontAlgn="t"/>
                      <a:endParaRPr lang="nl-NL" sz="800" b="0" i="0" u="none" strike="noStrike" dirty="0">
                        <a:solidFill>
                          <a:srgbClr val="000000"/>
                        </a:solidFill>
                        <a:effectLst/>
                        <a:latin typeface="Calibri" panose="020F0502020204030204" pitchFamily="34" charset="0"/>
                      </a:endParaRPr>
                    </a:p>
                  </a:txBody>
                  <a:tcPr marL="7055" marR="7055" marT="7053" marB="0">
                    <a:lnL>
                      <a:noFill/>
                    </a:lnL>
                    <a:lnR>
                      <a:noFill/>
                    </a:lnR>
                    <a:lnT>
                      <a:noFill/>
                    </a:lnT>
                    <a:lnB>
                      <a:noFill/>
                    </a:lnB>
                  </a:tcPr>
                </a:tc>
                <a:extLst>
                  <a:ext uri="{0D108BD9-81ED-4DB2-BD59-A6C34878D82A}">
                    <a16:rowId xmlns:a16="http://schemas.microsoft.com/office/drawing/2014/main" val="10001"/>
                  </a:ext>
                </a:extLst>
              </a:tr>
              <a:tr h="140020">
                <a:tc>
                  <a:txBody>
                    <a:bodyPr/>
                    <a:lstStyle/>
                    <a:p>
                      <a:pPr algn="l" fontAlgn="t"/>
                      <a:r>
                        <a:rPr lang="nl-NL" sz="800" b="0" i="0" u="none" strike="noStrike">
                          <a:solidFill>
                            <a:srgbClr val="000000"/>
                          </a:solidFill>
                          <a:effectLst/>
                          <a:latin typeface="Calibri" panose="020F0502020204030204" pitchFamily="34" charset="0"/>
                        </a:rPr>
                        <a:t>A)</a:t>
                      </a:r>
                    </a:p>
                  </a:txBody>
                  <a:tcPr marL="7055" marR="7055" marT="7053" marB="0">
                    <a:lnL>
                      <a:noFill/>
                    </a:lnL>
                    <a:lnR>
                      <a:noFill/>
                    </a:lnR>
                    <a:lnT>
                      <a:noFill/>
                    </a:lnT>
                    <a:lnB>
                      <a:noFill/>
                    </a:lnB>
                    <a:solidFill>
                      <a:srgbClr val="C5D9F1"/>
                    </a:solidFill>
                  </a:tcPr>
                </a:tc>
                <a:tc>
                  <a:txBody>
                    <a:bodyPr/>
                    <a:lstStyle/>
                    <a:p>
                      <a:pPr algn="l" fontAlgn="t"/>
                      <a:r>
                        <a:rPr lang="nl-NL" sz="800" b="0" i="0" u="none" strike="noStrike">
                          <a:solidFill>
                            <a:srgbClr val="000000"/>
                          </a:solidFill>
                          <a:effectLst/>
                          <a:latin typeface="Calibri" panose="020F0502020204030204" pitchFamily="34" charset="0"/>
                        </a:rPr>
                        <a:t>Vergroten kwaliteit leraren en schoolleiders</a:t>
                      </a:r>
                    </a:p>
                  </a:txBody>
                  <a:tcPr marL="7055" marR="7055" marT="7053" marB="0">
                    <a:lnL>
                      <a:noFill/>
                    </a:lnL>
                    <a:lnR>
                      <a:noFill/>
                    </a:lnR>
                    <a:lnT>
                      <a:noFill/>
                    </a:lnT>
                    <a:lnB>
                      <a:noFill/>
                    </a:lnB>
                    <a:solidFill>
                      <a:srgbClr val="C5D9F1"/>
                    </a:solidFill>
                  </a:tcPr>
                </a:tc>
                <a:tc>
                  <a:txBody>
                    <a:bodyPr/>
                    <a:lstStyle/>
                    <a:p>
                      <a:pPr algn="l" fontAlgn="t"/>
                      <a:r>
                        <a:rPr lang="nl-NL" sz="800" b="0" i="0" u="none" strike="noStrike">
                          <a:solidFill>
                            <a:srgbClr val="000000"/>
                          </a:solidFill>
                          <a:effectLst/>
                          <a:latin typeface="Calibri" panose="020F0502020204030204" pitchFamily="34" charset="0"/>
                        </a:rPr>
                        <a:t> </a:t>
                      </a:r>
                    </a:p>
                  </a:txBody>
                  <a:tcPr marL="7055" marR="7055" marT="7053" marB="0">
                    <a:lnL>
                      <a:noFill/>
                    </a:lnL>
                    <a:lnR>
                      <a:noFill/>
                    </a:lnR>
                    <a:lnT>
                      <a:noFill/>
                    </a:lnT>
                    <a:lnB>
                      <a:noFill/>
                    </a:lnB>
                    <a:solidFill>
                      <a:srgbClr val="C5D9F1"/>
                    </a:solidFill>
                  </a:tcPr>
                </a:tc>
                <a:tc>
                  <a:txBody>
                    <a:bodyPr/>
                    <a:lstStyle/>
                    <a:p>
                      <a:pPr algn="l" fontAlgn="t"/>
                      <a:r>
                        <a:rPr lang="nl-NL" sz="800" b="0" i="0" u="none" strike="noStrike">
                          <a:solidFill>
                            <a:srgbClr val="000000"/>
                          </a:solidFill>
                          <a:effectLst/>
                          <a:latin typeface="Calibri" panose="020F0502020204030204" pitchFamily="34" charset="0"/>
                        </a:rPr>
                        <a:t> </a:t>
                      </a:r>
                    </a:p>
                  </a:txBody>
                  <a:tcPr marL="7055" marR="7055" marT="7053" marB="0">
                    <a:lnL>
                      <a:noFill/>
                    </a:lnL>
                    <a:lnR>
                      <a:noFill/>
                    </a:lnR>
                    <a:lnT>
                      <a:noFill/>
                    </a:lnT>
                    <a:lnB>
                      <a:noFill/>
                    </a:lnB>
                    <a:solidFill>
                      <a:srgbClr val="C5D9F1"/>
                    </a:solidFill>
                  </a:tcPr>
                </a:tc>
                <a:tc>
                  <a:txBody>
                    <a:bodyPr/>
                    <a:lstStyle/>
                    <a:p>
                      <a:pPr algn="l" fontAlgn="t"/>
                      <a:r>
                        <a:rPr lang="nl-NL" sz="800" b="0" i="0" u="none" strike="noStrike">
                          <a:solidFill>
                            <a:srgbClr val="000000"/>
                          </a:solidFill>
                          <a:effectLst/>
                          <a:latin typeface="Calibri" panose="020F0502020204030204" pitchFamily="34" charset="0"/>
                        </a:rPr>
                        <a:t> </a:t>
                      </a:r>
                    </a:p>
                  </a:txBody>
                  <a:tcPr marL="7055" marR="7055" marT="7053" marB="0">
                    <a:lnL>
                      <a:noFill/>
                    </a:lnL>
                    <a:lnR>
                      <a:noFill/>
                    </a:lnR>
                    <a:lnT>
                      <a:noFill/>
                    </a:lnT>
                    <a:lnB>
                      <a:noFill/>
                    </a:lnB>
                    <a:solidFill>
                      <a:srgbClr val="C5D9F1"/>
                    </a:solidFill>
                  </a:tcPr>
                </a:tc>
                <a:tc>
                  <a:txBody>
                    <a:bodyPr/>
                    <a:lstStyle/>
                    <a:p>
                      <a:pPr algn="l" fontAlgn="t"/>
                      <a:r>
                        <a:rPr lang="nl-NL" sz="800" b="0" i="0" u="none" strike="noStrike" dirty="0">
                          <a:solidFill>
                            <a:srgbClr val="000000"/>
                          </a:solidFill>
                          <a:effectLst/>
                          <a:latin typeface="Calibri" panose="020F0502020204030204" pitchFamily="34" charset="0"/>
                        </a:rPr>
                        <a:t> </a:t>
                      </a:r>
                    </a:p>
                  </a:txBody>
                  <a:tcPr marL="7055" marR="7055" marT="7053" marB="0">
                    <a:lnL>
                      <a:noFill/>
                    </a:lnL>
                    <a:lnR>
                      <a:noFill/>
                    </a:lnR>
                    <a:lnT>
                      <a:noFill/>
                    </a:lnT>
                    <a:lnB>
                      <a:noFill/>
                    </a:lnB>
                    <a:solidFill>
                      <a:srgbClr val="C5D9F1"/>
                    </a:solidFill>
                  </a:tcPr>
                </a:tc>
                <a:tc>
                  <a:txBody>
                    <a:bodyPr/>
                    <a:lstStyle/>
                    <a:p>
                      <a:pPr algn="l" fontAlgn="t"/>
                      <a:r>
                        <a:rPr lang="nl-NL" sz="800" b="0" i="0" u="none" strike="noStrike">
                          <a:solidFill>
                            <a:srgbClr val="000000"/>
                          </a:solidFill>
                          <a:effectLst/>
                          <a:latin typeface="Calibri" panose="020F0502020204030204" pitchFamily="34" charset="0"/>
                        </a:rPr>
                        <a:t> </a:t>
                      </a:r>
                    </a:p>
                  </a:txBody>
                  <a:tcPr marL="7055" marR="7055" marT="7053" marB="0">
                    <a:lnL>
                      <a:noFill/>
                    </a:lnL>
                    <a:lnR>
                      <a:noFill/>
                    </a:lnR>
                    <a:lnT>
                      <a:noFill/>
                    </a:lnT>
                    <a:lnB>
                      <a:noFill/>
                    </a:lnB>
                    <a:solidFill>
                      <a:srgbClr val="C5D9F1"/>
                    </a:solidFill>
                  </a:tcPr>
                </a:tc>
                <a:tc>
                  <a:txBody>
                    <a:bodyPr/>
                    <a:lstStyle/>
                    <a:p>
                      <a:pPr algn="l" fontAlgn="t"/>
                      <a:r>
                        <a:rPr lang="nl-NL" sz="800" b="0" i="0" u="none" strike="noStrike">
                          <a:solidFill>
                            <a:srgbClr val="000000"/>
                          </a:solidFill>
                          <a:effectLst/>
                          <a:latin typeface="Calibri" panose="020F0502020204030204" pitchFamily="34" charset="0"/>
                        </a:rPr>
                        <a:t> </a:t>
                      </a:r>
                    </a:p>
                  </a:txBody>
                  <a:tcPr marL="7055" marR="7055" marT="7053" marB="0">
                    <a:lnL>
                      <a:noFill/>
                    </a:lnL>
                    <a:lnR>
                      <a:noFill/>
                    </a:lnR>
                    <a:lnT>
                      <a:noFill/>
                    </a:lnT>
                    <a:lnB>
                      <a:noFill/>
                    </a:lnB>
                    <a:solidFill>
                      <a:srgbClr val="C5D9F1"/>
                    </a:solidFill>
                  </a:tcPr>
                </a:tc>
                <a:tc>
                  <a:txBody>
                    <a:bodyPr/>
                    <a:lstStyle/>
                    <a:p>
                      <a:pPr algn="l" fontAlgn="t"/>
                      <a:r>
                        <a:rPr lang="nl-NL" sz="800" b="0" i="0" u="none" strike="noStrike">
                          <a:solidFill>
                            <a:srgbClr val="000000"/>
                          </a:solidFill>
                          <a:effectLst/>
                          <a:latin typeface="Calibri" panose="020F0502020204030204" pitchFamily="34" charset="0"/>
                        </a:rPr>
                        <a:t> </a:t>
                      </a:r>
                    </a:p>
                  </a:txBody>
                  <a:tcPr marL="7055" marR="7055" marT="7053" marB="0">
                    <a:lnL>
                      <a:noFill/>
                    </a:lnL>
                    <a:lnR>
                      <a:noFill/>
                    </a:lnR>
                    <a:lnT>
                      <a:noFill/>
                    </a:lnT>
                    <a:lnB>
                      <a:noFill/>
                    </a:lnB>
                    <a:solidFill>
                      <a:srgbClr val="C5D9F1"/>
                    </a:solidFill>
                  </a:tcPr>
                </a:tc>
                <a:tc>
                  <a:txBody>
                    <a:bodyPr/>
                    <a:lstStyle/>
                    <a:p>
                      <a:pPr algn="l" fontAlgn="t"/>
                      <a:r>
                        <a:rPr lang="nl-NL" sz="800" b="0" i="0" u="none" strike="noStrike" dirty="0">
                          <a:solidFill>
                            <a:srgbClr val="000000"/>
                          </a:solidFill>
                          <a:effectLst/>
                          <a:latin typeface="Calibri" panose="020F0502020204030204" pitchFamily="34" charset="0"/>
                        </a:rPr>
                        <a:t> </a:t>
                      </a:r>
                    </a:p>
                  </a:txBody>
                  <a:tcPr marL="7055" marR="7055" marT="7053" marB="0">
                    <a:lnL>
                      <a:noFill/>
                    </a:lnL>
                    <a:lnR>
                      <a:noFill/>
                    </a:lnR>
                    <a:lnT>
                      <a:noFill/>
                    </a:lnT>
                    <a:lnB>
                      <a:noFill/>
                    </a:lnB>
                    <a:solidFill>
                      <a:srgbClr val="C5D9F1"/>
                    </a:solidFill>
                  </a:tcPr>
                </a:tc>
                <a:extLst>
                  <a:ext uri="{0D108BD9-81ED-4DB2-BD59-A6C34878D82A}">
                    <a16:rowId xmlns:a16="http://schemas.microsoft.com/office/drawing/2014/main" val="10002"/>
                  </a:ext>
                </a:extLst>
              </a:tr>
              <a:tr h="280038">
                <a:tc>
                  <a:txBody>
                    <a:bodyPr/>
                    <a:lstStyle/>
                    <a:p>
                      <a:pPr algn="l" fontAlgn="t"/>
                      <a:r>
                        <a:rPr lang="nl-NL" sz="800" b="0" i="0" u="none" strike="noStrike">
                          <a:solidFill>
                            <a:srgbClr val="000000"/>
                          </a:solidFill>
                          <a:effectLst/>
                          <a:latin typeface="Calibri" panose="020F0502020204030204" pitchFamily="34" charset="0"/>
                        </a:rPr>
                        <a:t>1</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Aandeel lessen dat wordt gegeven door daartoe bevoegde en benoembare leraren</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vo</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83,5% (2011)</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96% (2016)</a:t>
                      </a:r>
                    </a:p>
                  </a:txBody>
                  <a:tcPr marL="7055" marR="7055" marT="7053" marB="0">
                    <a:lnL>
                      <a:noFill/>
                    </a:lnL>
                    <a:lnR>
                      <a:noFill/>
                    </a:lnR>
                    <a:lnT>
                      <a:noFill/>
                    </a:lnT>
                    <a:lnB>
                      <a:noFill/>
                    </a:lnB>
                  </a:tcPr>
                </a:tc>
                <a:tc>
                  <a:txBody>
                    <a:bodyPr/>
                    <a:lstStyle/>
                    <a:p>
                      <a:pPr algn="l" fontAlgn="t"/>
                      <a:r>
                        <a:rPr lang="nl-NL" sz="800" b="0" i="0" u="none" strike="noStrike" dirty="0">
                          <a:solidFill>
                            <a:srgbClr val="000000"/>
                          </a:solidFill>
                          <a:effectLst/>
                          <a:latin typeface="Calibri" panose="020F0502020204030204" pitchFamily="34" charset="0"/>
                        </a:rPr>
                        <a:t>100% (2017)</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3</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SA</a:t>
                      </a:r>
                    </a:p>
                  </a:txBody>
                  <a:tcPr marL="7055" marR="7055" marT="7053" marB="0">
                    <a:lnL>
                      <a:noFill/>
                    </a:lnL>
                    <a:lnR>
                      <a:noFill/>
                    </a:lnR>
                    <a:lnT>
                      <a:noFill/>
                    </a:lnT>
                    <a:lnB>
                      <a:noFill/>
                    </a:lnB>
                  </a:tcPr>
                </a:tc>
                <a:tc>
                  <a:txBody>
                    <a:bodyPr/>
                    <a:lstStyle/>
                    <a:p>
                      <a:pPr algn="l" fontAlgn="t"/>
                      <a:endParaRPr lang="nl-NL" sz="800" b="0" i="0" u="none" strike="noStrike">
                        <a:solidFill>
                          <a:srgbClr val="000000"/>
                        </a:solidFill>
                        <a:effectLst/>
                        <a:latin typeface="Calibri" panose="020F0502020204030204" pitchFamily="34" charset="0"/>
                      </a:endParaRPr>
                    </a:p>
                  </a:txBody>
                  <a:tcPr marL="7055" marR="7055" marT="7053" marB="0">
                    <a:lnL>
                      <a:noFill/>
                    </a:lnL>
                    <a:lnR>
                      <a:noFill/>
                    </a:lnR>
                    <a:lnT>
                      <a:noFill/>
                    </a:lnT>
                    <a:lnB>
                      <a:noFill/>
                    </a:lnB>
                  </a:tcPr>
                </a:tc>
                <a:tc>
                  <a:txBody>
                    <a:bodyPr/>
                    <a:lstStyle/>
                    <a:p>
                      <a:pPr algn="l" fontAlgn="t"/>
                      <a:endParaRPr lang="nl-NL" sz="800" b="0" i="0" u="none" strike="noStrike" dirty="0">
                        <a:solidFill>
                          <a:srgbClr val="000000"/>
                        </a:solidFill>
                        <a:effectLst/>
                        <a:latin typeface="Calibri" panose="020F0502020204030204" pitchFamily="34" charset="0"/>
                      </a:endParaRPr>
                    </a:p>
                  </a:txBody>
                  <a:tcPr marL="7055" marR="7055" marT="7053" marB="0">
                    <a:lnL>
                      <a:noFill/>
                    </a:lnL>
                    <a:lnR>
                      <a:noFill/>
                    </a:lnR>
                    <a:lnT>
                      <a:noFill/>
                    </a:lnT>
                    <a:lnB>
                      <a:noFill/>
                    </a:lnB>
                  </a:tcPr>
                </a:tc>
                <a:extLst>
                  <a:ext uri="{0D108BD9-81ED-4DB2-BD59-A6C34878D82A}">
                    <a16:rowId xmlns:a16="http://schemas.microsoft.com/office/drawing/2014/main" val="10003"/>
                  </a:ext>
                </a:extLst>
              </a:tr>
              <a:tr h="308041">
                <a:tc>
                  <a:txBody>
                    <a:bodyPr/>
                    <a:lstStyle/>
                    <a:p>
                      <a:pPr algn="l" fontAlgn="t"/>
                      <a:r>
                        <a:rPr lang="nl-NL" sz="800" b="0" i="0" u="none" strike="noStrike">
                          <a:solidFill>
                            <a:srgbClr val="000000"/>
                          </a:solidFill>
                          <a:effectLst/>
                          <a:latin typeface="Calibri" panose="020F0502020204030204" pitchFamily="34" charset="0"/>
                        </a:rPr>
                        <a:t>2</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Aandeel leraren met een afgeronde wo-bachelor of hbo/wo masteropleiding</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po</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20% (2013)</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23% (2017)</a:t>
                      </a:r>
                    </a:p>
                  </a:txBody>
                  <a:tcPr marL="7055" marR="7055" marT="7053" marB="0">
                    <a:lnL>
                      <a:noFill/>
                    </a:lnL>
                    <a:lnR>
                      <a:noFill/>
                    </a:lnR>
                    <a:lnT>
                      <a:noFill/>
                    </a:lnT>
                    <a:lnB>
                      <a:noFill/>
                    </a:lnB>
                  </a:tcPr>
                </a:tc>
                <a:tc>
                  <a:txBody>
                    <a:bodyPr/>
                    <a:lstStyle/>
                    <a:p>
                      <a:pPr algn="l" fontAlgn="t"/>
                      <a:r>
                        <a:rPr lang="nl-NL" sz="800" b="0" i="0" u="none" strike="noStrike" dirty="0">
                          <a:solidFill>
                            <a:srgbClr val="000000"/>
                          </a:solidFill>
                          <a:effectLst/>
                          <a:latin typeface="Calibri" panose="020F0502020204030204" pitchFamily="34" charset="0"/>
                        </a:rPr>
                        <a:t>30% (2020)</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1</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SA, LA</a:t>
                      </a:r>
                    </a:p>
                  </a:txBody>
                  <a:tcPr marL="7055" marR="7055" marT="7053" marB="0">
                    <a:lnL>
                      <a:noFill/>
                    </a:lnL>
                    <a:lnR>
                      <a:noFill/>
                    </a:lnR>
                    <a:lnT>
                      <a:noFill/>
                    </a:lnT>
                    <a:lnB>
                      <a:noFill/>
                    </a:lnB>
                  </a:tcPr>
                </a:tc>
                <a:tc>
                  <a:txBody>
                    <a:bodyPr/>
                    <a:lstStyle/>
                    <a:p>
                      <a:pPr algn="l" fontAlgn="t"/>
                      <a:endParaRPr lang="nl-NL" sz="800" b="0" i="0" u="none" strike="noStrike">
                        <a:solidFill>
                          <a:srgbClr val="000000"/>
                        </a:solidFill>
                        <a:effectLst/>
                        <a:latin typeface="Calibri" panose="020F0502020204030204" pitchFamily="34" charset="0"/>
                      </a:endParaRPr>
                    </a:p>
                  </a:txBody>
                  <a:tcPr marL="7055" marR="7055" marT="7053" marB="0">
                    <a:lnL>
                      <a:noFill/>
                    </a:lnL>
                    <a:lnR>
                      <a:noFill/>
                    </a:lnR>
                    <a:lnT>
                      <a:noFill/>
                    </a:lnT>
                    <a:lnB>
                      <a:noFill/>
                    </a:lnB>
                  </a:tcPr>
                </a:tc>
                <a:tc>
                  <a:txBody>
                    <a:bodyPr/>
                    <a:lstStyle/>
                    <a:p>
                      <a:pPr algn="l" fontAlgn="t"/>
                      <a:endParaRPr lang="nl-NL" sz="800" b="0" i="0" u="none" strike="noStrike">
                        <a:solidFill>
                          <a:srgbClr val="000000"/>
                        </a:solidFill>
                        <a:effectLst/>
                        <a:latin typeface="Calibri" panose="020F0502020204030204" pitchFamily="34" charset="0"/>
                      </a:endParaRPr>
                    </a:p>
                  </a:txBody>
                  <a:tcPr marL="7055" marR="7055" marT="7053" marB="0">
                    <a:lnL>
                      <a:noFill/>
                    </a:lnL>
                    <a:lnR>
                      <a:noFill/>
                    </a:lnR>
                    <a:lnT>
                      <a:noFill/>
                    </a:lnT>
                    <a:lnB>
                      <a:noFill/>
                    </a:lnB>
                  </a:tcPr>
                </a:tc>
                <a:extLst>
                  <a:ext uri="{0D108BD9-81ED-4DB2-BD59-A6C34878D82A}">
                    <a16:rowId xmlns:a16="http://schemas.microsoft.com/office/drawing/2014/main" val="10004"/>
                  </a:ext>
                </a:extLst>
              </a:tr>
              <a:tr h="289373">
                <a:tc>
                  <a:txBody>
                    <a:bodyPr/>
                    <a:lstStyle/>
                    <a:p>
                      <a:pPr algn="l" fontAlgn="t"/>
                      <a:r>
                        <a:rPr lang="nl-NL" sz="800" b="0" i="0" u="none" strike="noStrike">
                          <a:solidFill>
                            <a:srgbClr val="000000"/>
                          </a:solidFill>
                          <a:effectLst/>
                          <a:latin typeface="Calibri" panose="020F0502020204030204" pitchFamily="34" charset="0"/>
                        </a:rPr>
                        <a:t>3</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Aandeel leraren met een afgeronde hbo of wo masteropleiding </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vo </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33% (2013)</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40% (2017)</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50% (2020)</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3</a:t>
                      </a:r>
                    </a:p>
                  </a:txBody>
                  <a:tcPr marL="7055" marR="7055" marT="7053" marB="0">
                    <a:lnL>
                      <a:noFill/>
                    </a:lnL>
                    <a:lnR>
                      <a:noFill/>
                    </a:lnR>
                    <a:lnT>
                      <a:noFill/>
                    </a:lnT>
                    <a:lnB>
                      <a:noFill/>
                    </a:lnB>
                  </a:tcPr>
                </a:tc>
                <a:tc>
                  <a:txBody>
                    <a:bodyPr/>
                    <a:lstStyle/>
                    <a:p>
                      <a:pPr algn="l" fontAlgn="t"/>
                      <a:r>
                        <a:rPr lang="nl-NL" sz="800" b="0" i="0" u="none" strike="noStrike" dirty="0">
                          <a:solidFill>
                            <a:srgbClr val="000000"/>
                          </a:solidFill>
                          <a:effectLst/>
                          <a:latin typeface="Calibri" panose="020F0502020204030204" pitchFamily="34" charset="0"/>
                        </a:rPr>
                        <a:t>SA, LA</a:t>
                      </a:r>
                    </a:p>
                  </a:txBody>
                  <a:tcPr marL="7055" marR="7055" marT="7053" marB="0">
                    <a:lnL>
                      <a:noFill/>
                    </a:lnL>
                    <a:lnR>
                      <a:noFill/>
                    </a:lnR>
                    <a:lnT>
                      <a:noFill/>
                    </a:lnT>
                    <a:lnB>
                      <a:noFill/>
                    </a:lnB>
                  </a:tcPr>
                </a:tc>
                <a:tc>
                  <a:txBody>
                    <a:bodyPr/>
                    <a:lstStyle/>
                    <a:p>
                      <a:pPr algn="l" fontAlgn="t"/>
                      <a:endParaRPr lang="nl-NL" sz="800" b="0" i="0" u="none" strike="noStrike" dirty="0">
                        <a:solidFill>
                          <a:srgbClr val="000000"/>
                        </a:solidFill>
                        <a:effectLst/>
                        <a:latin typeface="Calibri" panose="020F0502020204030204" pitchFamily="34" charset="0"/>
                      </a:endParaRPr>
                    </a:p>
                  </a:txBody>
                  <a:tcPr marL="7055" marR="7055" marT="7053" marB="0">
                    <a:lnL>
                      <a:noFill/>
                    </a:lnL>
                    <a:lnR>
                      <a:noFill/>
                    </a:lnR>
                    <a:lnT>
                      <a:noFill/>
                    </a:lnT>
                    <a:lnB>
                      <a:noFill/>
                    </a:lnB>
                  </a:tcPr>
                </a:tc>
                <a:tc rowSpan="3">
                  <a:txBody>
                    <a:bodyPr/>
                    <a:lstStyle/>
                    <a:p>
                      <a:pPr algn="l" fontAlgn="t"/>
                      <a:r>
                        <a:rPr lang="nl-NL" sz="800" b="0" i="0" u="none" strike="noStrike" dirty="0">
                          <a:solidFill>
                            <a:srgbClr val="000000"/>
                          </a:solidFill>
                          <a:effectLst/>
                          <a:latin typeface="Calibri" panose="020F0502020204030204" pitchFamily="34" charset="0"/>
                        </a:rPr>
                        <a:t>Wanneer kan de Kamer </a:t>
                      </a:r>
                      <a:r>
                        <a:rPr lang="nl-NL" sz="800" b="0" i="0" u="none" strike="noStrike" baseline="0" dirty="0">
                          <a:solidFill>
                            <a:srgbClr val="000000"/>
                          </a:solidFill>
                          <a:effectLst/>
                          <a:latin typeface="Calibri" panose="020F0502020204030204" pitchFamily="34" charset="0"/>
                        </a:rPr>
                        <a:t> de resultaten verwachten van het onderzoek naar de redenen dat de gewenste verbeteringen ondanks de intensiveringen niet gehaald worden? </a:t>
                      </a:r>
                    </a:p>
                    <a:p>
                      <a:pPr algn="l" fontAlgn="t"/>
                      <a:endParaRPr lang="nl-NL" sz="800" b="0" i="0" u="none" strike="noStrike" baseline="0" dirty="0">
                        <a:solidFill>
                          <a:srgbClr val="000000"/>
                        </a:solidFill>
                        <a:effectLst/>
                        <a:latin typeface="Calibri" panose="020F0502020204030204" pitchFamily="34" charset="0"/>
                      </a:endParaRPr>
                    </a:p>
                    <a:p>
                      <a:pPr algn="l" fontAlgn="t"/>
                      <a:r>
                        <a:rPr lang="nl-NL" sz="800" b="0" i="0" u="none" strike="noStrike" baseline="0" dirty="0">
                          <a:solidFill>
                            <a:srgbClr val="000000"/>
                          </a:solidFill>
                          <a:effectLst/>
                          <a:latin typeface="Calibri" panose="020F0502020204030204" pitchFamily="34" charset="0"/>
                        </a:rPr>
                        <a:t>Wat is hier de nieuwe streefwaarde?</a:t>
                      </a:r>
                      <a:endParaRPr lang="nl-NL" sz="800" b="0" i="0" u="none" strike="noStrike" dirty="0">
                        <a:solidFill>
                          <a:srgbClr val="000000"/>
                        </a:solidFill>
                        <a:effectLst/>
                        <a:latin typeface="Calibri" panose="020F0502020204030204" pitchFamily="34" charset="0"/>
                      </a:endParaRPr>
                    </a:p>
                  </a:txBody>
                  <a:tcPr marL="7055" marR="7055" marT="7053" marB="0">
                    <a:lnL>
                      <a:noFill/>
                    </a:lnL>
                    <a:lnR>
                      <a:noFill/>
                    </a:lnR>
                    <a:lnT>
                      <a:noFill/>
                    </a:lnT>
                    <a:lnB>
                      <a:noFill/>
                    </a:lnB>
                  </a:tcPr>
                </a:tc>
                <a:extLst>
                  <a:ext uri="{0D108BD9-81ED-4DB2-BD59-A6C34878D82A}">
                    <a16:rowId xmlns:a16="http://schemas.microsoft.com/office/drawing/2014/main" val="10005"/>
                  </a:ext>
                </a:extLst>
              </a:tr>
              <a:tr h="420058">
                <a:tc>
                  <a:txBody>
                    <a:bodyPr/>
                    <a:lstStyle/>
                    <a:p>
                      <a:pPr algn="l" fontAlgn="t"/>
                      <a:endParaRPr lang="nl-NL" sz="800" b="0" i="0" u="none" strike="noStrike">
                        <a:solidFill>
                          <a:srgbClr val="000000"/>
                        </a:solidFill>
                        <a:effectLst/>
                        <a:latin typeface="Calibri" panose="020F0502020204030204" pitchFamily="34" charset="0"/>
                      </a:endParaRPr>
                    </a:p>
                  </a:txBody>
                  <a:tcPr marL="7055" marR="7055" marT="7053" marB="0">
                    <a:lnL>
                      <a:noFill/>
                    </a:lnL>
                    <a:lnR>
                      <a:noFill/>
                    </a:lnR>
                    <a:lnT>
                      <a:noFill/>
                    </a:lnT>
                    <a:lnB>
                      <a:noFill/>
                    </a:lnB>
                  </a:tcPr>
                </a:tc>
                <a:tc>
                  <a:txBody>
                    <a:bodyPr/>
                    <a:lstStyle/>
                    <a:p>
                      <a:pPr algn="l" fontAlgn="t"/>
                      <a:endParaRPr lang="nl-NL" sz="800" b="0" i="0" u="none" strike="noStrike">
                        <a:solidFill>
                          <a:srgbClr val="000000"/>
                        </a:solidFill>
                        <a:effectLst/>
                        <a:latin typeface="Calibri" panose="020F0502020204030204" pitchFamily="34" charset="0"/>
                      </a:endParaRP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boven bouw vwo</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53% (2013)</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Hoger (2017)</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80-85% (2020)</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3</a:t>
                      </a:r>
                    </a:p>
                  </a:txBody>
                  <a:tcPr marL="7055" marR="7055" marT="7053" marB="0">
                    <a:lnL>
                      <a:noFill/>
                    </a:lnL>
                    <a:lnR>
                      <a:noFill/>
                    </a:lnR>
                    <a:lnT>
                      <a:noFill/>
                    </a:lnT>
                    <a:lnB>
                      <a:noFill/>
                    </a:lnB>
                  </a:tcPr>
                </a:tc>
                <a:tc>
                  <a:txBody>
                    <a:bodyPr/>
                    <a:lstStyle/>
                    <a:p>
                      <a:pPr algn="l" fontAlgn="t"/>
                      <a:r>
                        <a:rPr lang="nl-NL" sz="800" b="0" i="0" u="none" strike="noStrike" dirty="0">
                          <a:solidFill>
                            <a:srgbClr val="000000"/>
                          </a:solidFill>
                          <a:effectLst/>
                          <a:latin typeface="Calibri" panose="020F0502020204030204" pitchFamily="34" charset="0"/>
                        </a:rPr>
                        <a:t>SA. LA</a:t>
                      </a:r>
                    </a:p>
                  </a:txBody>
                  <a:tcPr marL="7055" marR="7055" marT="7053" marB="0">
                    <a:lnL>
                      <a:noFill/>
                    </a:lnL>
                    <a:lnR>
                      <a:noFill/>
                    </a:lnR>
                    <a:lnT>
                      <a:noFill/>
                    </a:lnT>
                    <a:lnB>
                      <a:noFill/>
                    </a:lnB>
                  </a:tcPr>
                </a:tc>
                <a:tc>
                  <a:txBody>
                    <a:bodyPr/>
                    <a:lstStyle/>
                    <a:p>
                      <a:pPr algn="l" fontAlgn="t"/>
                      <a:endParaRPr lang="nl-NL" sz="800" b="0" i="0" u="none" strike="noStrike" dirty="0">
                        <a:solidFill>
                          <a:srgbClr val="000000"/>
                        </a:solidFill>
                        <a:effectLst/>
                        <a:latin typeface="Calibri" panose="020F0502020204030204" pitchFamily="34" charset="0"/>
                      </a:endParaRPr>
                    </a:p>
                  </a:txBody>
                  <a:tcPr marL="7055" marR="7055" marT="7053" marB="0">
                    <a:lnL>
                      <a:noFill/>
                    </a:lnL>
                    <a:lnR>
                      <a:noFill/>
                    </a:lnR>
                    <a:lnT>
                      <a:noFill/>
                    </a:lnT>
                    <a:lnB>
                      <a:noFill/>
                    </a:lnB>
                  </a:tcPr>
                </a:tc>
                <a:tc vMerge="1">
                  <a:txBody>
                    <a:bodyPr/>
                    <a:lstStyle/>
                    <a:p>
                      <a:pPr algn="l" fontAlgn="t"/>
                      <a:endParaRPr lang="nl-NL" sz="800" b="0" i="0" u="none" strike="noStrike" dirty="0">
                        <a:solidFill>
                          <a:srgbClr val="000000"/>
                        </a:solidFill>
                        <a:effectLst/>
                        <a:latin typeface="Calibri" panose="020F0502020204030204" pitchFamily="34" charset="0"/>
                      </a:endParaRPr>
                    </a:p>
                  </a:txBody>
                  <a:tcPr marL="7055" marR="7055" marT="7054" marB="0">
                    <a:lnL>
                      <a:noFill/>
                    </a:lnL>
                    <a:lnR>
                      <a:noFill/>
                    </a:lnR>
                    <a:lnT>
                      <a:noFill/>
                    </a:lnT>
                    <a:lnB>
                      <a:noFill/>
                    </a:lnB>
                  </a:tcPr>
                </a:tc>
                <a:extLst>
                  <a:ext uri="{0D108BD9-81ED-4DB2-BD59-A6C34878D82A}">
                    <a16:rowId xmlns:a16="http://schemas.microsoft.com/office/drawing/2014/main" val="10006"/>
                  </a:ext>
                </a:extLst>
              </a:tr>
              <a:tr h="151062">
                <a:tc>
                  <a:txBody>
                    <a:bodyPr/>
                    <a:lstStyle/>
                    <a:p>
                      <a:pPr algn="l" fontAlgn="t"/>
                      <a:endParaRPr lang="nl-NL" sz="800" b="0" i="0" u="none" strike="noStrike">
                        <a:solidFill>
                          <a:srgbClr val="000000"/>
                        </a:solidFill>
                        <a:effectLst/>
                        <a:latin typeface="Calibri" panose="020F0502020204030204" pitchFamily="34" charset="0"/>
                      </a:endParaRPr>
                    </a:p>
                  </a:txBody>
                  <a:tcPr marL="7055" marR="7055" marT="7053" marB="0">
                    <a:lnL>
                      <a:noFill/>
                    </a:lnL>
                    <a:lnR>
                      <a:noFill/>
                    </a:lnR>
                    <a:lnT>
                      <a:noFill/>
                    </a:lnT>
                    <a:lnB>
                      <a:noFill/>
                    </a:lnB>
                  </a:tcPr>
                </a:tc>
                <a:tc>
                  <a:txBody>
                    <a:bodyPr/>
                    <a:lstStyle/>
                    <a:p>
                      <a:pPr algn="l" fontAlgn="t"/>
                      <a:endParaRPr lang="nl-NL" sz="800" b="0" i="0" u="none" strike="noStrike">
                        <a:solidFill>
                          <a:srgbClr val="000000"/>
                        </a:solidFill>
                        <a:effectLst/>
                        <a:latin typeface="Calibri" panose="020F0502020204030204" pitchFamily="34" charset="0"/>
                      </a:endParaRP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hbo</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66,2% (2011)</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72,2% (2013)</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80% (2016)</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6/7</a:t>
                      </a:r>
                    </a:p>
                  </a:txBody>
                  <a:tcPr marL="7055" marR="7055" marT="7053" marB="0">
                    <a:lnL>
                      <a:noFill/>
                    </a:lnL>
                    <a:lnR>
                      <a:noFill/>
                    </a:lnR>
                    <a:lnT>
                      <a:noFill/>
                    </a:lnT>
                    <a:lnB>
                      <a:noFill/>
                    </a:lnB>
                  </a:tcPr>
                </a:tc>
                <a:tc>
                  <a:txBody>
                    <a:bodyPr/>
                    <a:lstStyle/>
                    <a:p>
                      <a:pPr algn="l" fontAlgn="t"/>
                      <a:endParaRPr lang="nl-NL" sz="800" b="0" i="0" u="none" strike="noStrike">
                        <a:solidFill>
                          <a:srgbClr val="000000"/>
                        </a:solidFill>
                        <a:effectLst/>
                        <a:latin typeface="Calibri" panose="020F0502020204030204" pitchFamily="34" charset="0"/>
                      </a:endParaRPr>
                    </a:p>
                  </a:txBody>
                  <a:tcPr marL="7055" marR="7055" marT="7053" marB="0">
                    <a:lnL>
                      <a:noFill/>
                    </a:lnL>
                    <a:lnR>
                      <a:noFill/>
                    </a:lnR>
                    <a:lnT>
                      <a:noFill/>
                    </a:lnT>
                    <a:lnB>
                      <a:noFill/>
                    </a:lnB>
                  </a:tcPr>
                </a:tc>
                <a:tc>
                  <a:txBody>
                    <a:bodyPr/>
                    <a:lstStyle/>
                    <a:p>
                      <a:pPr algn="l" fontAlgn="t"/>
                      <a:endParaRPr lang="nl-NL" sz="800" b="0" i="0" u="none" strike="noStrike">
                        <a:solidFill>
                          <a:srgbClr val="000000"/>
                        </a:solidFill>
                        <a:effectLst/>
                        <a:latin typeface="Calibri" panose="020F0502020204030204" pitchFamily="34" charset="0"/>
                      </a:endParaRPr>
                    </a:p>
                  </a:txBody>
                  <a:tcPr marL="7055" marR="7055" marT="7053" marB="0">
                    <a:lnL>
                      <a:noFill/>
                    </a:lnL>
                    <a:lnR>
                      <a:noFill/>
                    </a:lnR>
                    <a:lnT>
                      <a:noFill/>
                    </a:lnT>
                    <a:lnB>
                      <a:noFill/>
                    </a:lnB>
                  </a:tcPr>
                </a:tc>
                <a:tc vMerge="1">
                  <a:txBody>
                    <a:bodyPr/>
                    <a:lstStyle/>
                    <a:p>
                      <a:pPr algn="l" fontAlgn="t"/>
                      <a:endParaRPr lang="nl-NL" sz="800" b="0" i="0" u="none" strike="noStrike" dirty="0">
                        <a:solidFill>
                          <a:srgbClr val="000000"/>
                        </a:solidFill>
                        <a:effectLst/>
                        <a:latin typeface="Calibri" panose="020F0502020204030204" pitchFamily="34" charset="0"/>
                      </a:endParaRPr>
                    </a:p>
                  </a:txBody>
                  <a:tcPr marL="7055" marR="7055" marT="7054" marB="0">
                    <a:lnL>
                      <a:noFill/>
                    </a:lnL>
                    <a:lnR>
                      <a:noFill/>
                    </a:lnR>
                    <a:lnT>
                      <a:noFill/>
                    </a:lnT>
                    <a:lnB>
                      <a:noFill/>
                    </a:lnB>
                  </a:tcPr>
                </a:tc>
                <a:extLst>
                  <a:ext uri="{0D108BD9-81ED-4DB2-BD59-A6C34878D82A}">
                    <a16:rowId xmlns:a16="http://schemas.microsoft.com/office/drawing/2014/main" val="10007"/>
                  </a:ext>
                </a:extLst>
              </a:tr>
              <a:tr h="372813">
                <a:tc>
                  <a:txBody>
                    <a:bodyPr/>
                    <a:lstStyle/>
                    <a:p>
                      <a:pPr algn="l" fontAlgn="t"/>
                      <a:r>
                        <a:rPr lang="nl-NL" sz="800" b="0" i="0" u="none" strike="noStrike">
                          <a:solidFill>
                            <a:srgbClr val="000000"/>
                          </a:solidFill>
                          <a:effectLst/>
                          <a:latin typeface="Calibri" panose="020F0502020204030204" pitchFamily="34" charset="0"/>
                        </a:rPr>
                        <a:t>4</a:t>
                      </a:r>
                    </a:p>
                  </a:txBody>
                  <a:tcPr marL="7055" marR="7055" marT="7053" marB="0">
                    <a:lnL>
                      <a:noFill/>
                    </a:lnL>
                    <a:lnR>
                      <a:noFill/>
                    </a:lnR>
                    <a:lnT>
                      <a:noFill/>
                    </a:lnT>
                    <a:lnB>
                      <a:noFill/>
                    </a:lnB>
                  </a:tcPr>
                </a:tc>
                <a:tc>
                  <a:txBody>
                    <a:bodyPr/>
                    <a:lstStyle/>
                    <a:p>
                      <a:pPr algn="l" fontAlgn="t"/>
                      <a:r>
                        <a:rPr lang="nl-NL" sz="800" b="0" i="0" u="none" strike="noStrike" dirty="0">
                          <a:solidFill>
                            <a:srgbClr val="000000"/>
                          </a:solidFill>
                          <a:effectLst/>
                          <a:latin typeface="Calibri" panose="020F0502020204030204" pitchFamily="34" charset="0"/>
                        </a:rPr>
                        <a:t>Aandeel leraren met ten minste drie jaar ervaring dat de algemeen didactische vaardigheden beheerst</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po</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85% (2013)</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92% (2017)</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100% (2020)</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1</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SA, LA</a:t>
                      </a:r>
                    </a:p>
                  </a:txBody>
                  <a:tcPr marL="7055" marR="7055" marT="7053" marB="0">
                    <a:lnL>
                      <a:noFill/>
                    </a:lnL>
                    <a:lnR>
                      <a:noFill/>
                    </a:lnR>
                    <a:lnT>
                      <a:noFill/>
                    </a:lnT>
                    <a:lnB>
                      <a:noFill/>
                    </a:lnB>
                  </a:tcPr>
                </a:tc>
                <a:tc>
                  <a:txBody>
                    <a:bodyPr/>
                    <a:lstStyle/>
                    <a:p>
                      <a:pPr algn="l" fontAlgn="t"/>
                      <a:endParaRPr lang="nl-NL" sz="800" b="0" i="0" u="none" strike="noStrike" dirty="0">
                        <a:solidFill>
                          <a:srgbClr val="000000"/>
                        </a:solidFill>
                        <a:effectLst/>
                        <a:latin typeface="Calibri" panose="020F0502020204030204" pitchFamily="34" charset="0"/>
                      </a:endParaRPr>
                    </a:p>
                  </a:txBody>
                  <a:tcPr marL="7055" marR="7055" marT="7053" marB="0">
                    <a:lnL>
                      <a:noFill/>
                    </a:lnL>
                    <a:lnR>
                      <a:noFill/>
                    </a:lnR>
                    <a:lnT>
                      <a:noFill/>
                    </a:lnT>
                    <a:lnB>
                      <a:noFill/>
                    </a:lnB>
                  </a:tcPr>
                </a:tc>
                <a:tc>
                  <a:txBody>
                    <a:bodyPr/>
                    <a:lstStyle/>
                    <a:p>
                      <a:pPr algn="l" fontAlgn="t"/>
                      <a:r>
                        <a:rPr lang="nl-NL" sz="800" b="0" i="0" u="none" strike="noStrike" dirty="0">
                          <a:solidFill>
                            <a:srgbClr val="000000"/>
                          </a:solidFill>
                          <a:effectLst/>
                          <a:latin typeface="Calibri" panose="020F0502020204030204" pitchFamily="34" charset="0"/>
                        </a:rPr>
                        <a:t>Idem indicatoren 3</a:t>
                      </a:r>
                    </a:p>
                  </a:txBody>
                  <a:tcPr marL="7055" marR="7055" marT="7053" marB="0">
                    <a:lnL>
                      <a:noFill/>
                    </a:lnL>
                    <a:lnR>
                      <a:noFill/>
                    </a:lnR>
                    <a:lnT>
                      <a:noFill/>
                    </a:lnT>
                    <a:lnB>
                      <a:noFill/>
                    </a:lnB>
                  </a:tcPr>
                </a:tc>
                <a:extLst>
                  <a:ext uri="{0D108BD9-81ED-4DB2-BD59-A6C34878D82A}">
                    <a16:rowId xmlns:a16="http://schemas.microsoft.com/office/drawing/2014/main" val="10008"/>
                  </a:ext>
                </a:extLst>
              </a:tr>
              <a:tr h="140020">
                <a:tc>
                  <a:txBody>
                    <a:bodyPr/>
                    <a:lstStyle/>
                    <a:p>
                      <a:pPr algn="l" fontAlgn="t"/>
                      <a:endParaRPr lang="nl-NL" sz="800" b="0" i="0" u="none" strike="noStrike">
                        <a:solidFill>
                          <a:srgbClr val="000000"/>
                        </a:solidFill>
                        <a:effectLst/>
                        <a:latin typeface="Calibri" panose="020F0502020204030204" pitchFamily="34" charset="0"/>
                      </a:endParaRPr>
                    </a:p>
                  </a:txBody>
                  <a:tcPr marL="7055" marR="7055" marT="7053" marB="0">
                    <a:lnL>
                      <a:noFill/>
                    </a:lnL>
                    <a:lnR>
                      <a:noFill/>
                    </a:lnR>
                    <a:lnT>
                      <a:noFill/>
                    </a:lnT>
                    <a:lnB>
                      <a:noFill/>
                    </a:lnB>
                  </a:tcPr>
                </a:tc>
                <a:tc>
                  <a:txBody>
                    <a:bodyPr/>
                    <a:lstStyle/>
                    <a:p>
                      <a:pPr algn="l" fontAlgn="t"/>
                      <a:endParaRPr lang="nl-NL" sz="800" b="0" i="0" u="none" strike="noStrike">
                        <a:solidFill>
                          <a:srgbClr val="000000"/>
                        </a:solidFill>
                        <a:effectLst/>
                        <a:latin typeface="Calibri" panose="020F0502020204030204" pitchFamily="34" charset="0"/>
                      </a:endParaRP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vo</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76% (2013)</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90% (2017)</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100% (2020)</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3</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SA, LA</a:t>
                      </a:r>
                    </a:p>
                  </a:txBody>
                  <a:tcPr marL="7055" marR="7055" marT="7053" marB="0">
                    <a:lnL>
                      <a:noFill/>
                    </a:lnL>
                    <a:lnR>
                      <a:noFill/>
                    </a:lnR>
                    <a:lnT>
                      <a:noFill/>
                    </a:lnT>
                    <a:lnB>
                      <a:noFill/>
                    </a:lnB>
                  </a:tcPr>
                </a:tc>
                <a:tc>
                  <a:txBody>
                    <a:bodyPr/>
                    <a:lstStyle/>
                    <a:p>
                      <a:pPr algn="l" fontAlgn="t"/>
                      <a:endParaRPr lang="nl-NL" sz="800" b="0" i="0" u="none" strike="noStrike">
                        <a:solidFill>
                          <a:srgbClr val="000000"/>
                        </a:solidFill>
                        <a:effectLst/>
                        <a:latin typeface="Calibri" panose="020F0502020204030204" pitchFamily="34" charset="0"/>
                      </a:endParaRPr>
                    </a:p>
                  </a:txBody>
                  <a:tcPr marL="7055" marR="7055" marT="7053" marB="0">
                    <a:lnL>
                      <a:noFill/>
                    </a:lnL>
                    <a:lnR>
                      <a:noFill/>
                    </a:lnR>
                    <a:lnT>
                      <a:noFill/>
                    </a:lnT>
                    <a:lnB>
                      <a:noFill/>
                    </a:lnB>
                  </a:tcPr>
                </a:tc>
                <a:tc>
                  <a:txBody>
                    <a:bodyPr/>
                    <a:lstStyle/>
                    <a:p>
                      <a:pPr algn="l" rtl="0" fontAlgn="t"/>
                      <a:endParaRPr lang="nl-NL" sz="800" b="0" i="0" u="none" strike="noStrike" dirty="0">
                        <a:solidFill>
                          <a:srgbClr val="000000"/>
                        </a:solidFill>
                        <a:effectLst/>
                        <a:latin typeface="Calibri" panose="020F0502020204030204" pitchFamily="34" charset="0"/>
                      </a:endParaRPr>
                    </a:p>
                  </a:txBody>
                  <a:tcPr marL="7055" marR="7055" marT="7053" marB="0">
                    <a:lnL>
                      <a:noFill/>
                    </a:lnL>
                    <a:lnR>
                      <a:noFill/>
                    </a:lnR>
                    <a:lnT>
                      <a:noFill/>
                    </a:lnT>
                    <a:lnB>
                      <a:noFill/>
                    </a:lnB>
                  </a:tcPr>
                </a:tc>
                <a:extLst>
                  <a:ext uri="{0D108BD9-81ED-4DB2-BD59-A6C34878D82A}">
                    <a16:rowId xmlns:a16="http://schemas.microsoft.com/office/drawing/2014/main" val="10009"/>
                  </a:ext>
                </a:extLst>
              </a:tr>
              <a:tr h="280038">
                <a:tc>
                  <a:txBody>
                    <a:bodyPr/>
                    <a:lstStyle/>
                    <a:p>
                      <a:pPr algn="l" fontAlgn="t"/>
                      <a:r>
                        <a:rPr lang="nl-NL" sz="800" b="0" i="0" u="none" strike="noStrike">
                          <a:solidFill>
                            <a:srgbClr val="000000"/>
                          </a:solidFill>
                          <a:effectLst/>
                          <a:latin typeface="Calibri" panose="020F0502020204030204" pitchFamily="34" charset="0"/>
                        </a:rPr>
                        <a:t>5</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Aandeel leraren met ten minste tien jaar ervaring dat de differentiatie vaardigheden beheerst</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po</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56% (2013)</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70% (2017)</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100% (2020)</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1</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SA, LA</a:t>
                      </a:r>
                    </a:p>
                  </a:txBody>
                  <a:tcPr marL="7055" marR="7055" marT="7053" marB="0">
                    <a:lnL>
                      <a:noFill/>
                    </a:lnL>
                    <a:lnR>
                      <a:noFill/>
                    </a:lnR>
                    <a:lnT>
                      <a:noFill/>
                    </a:lnT>
                    <a:lnB>
                      <a:noFill/>
                    </a:lnB>
                  </a:tcPr>
                </a:tc>
                <a:tc>
                  <a:txBody>
                    <a:bodyPr/>
                    <a:lstStyle/>
                    <a:p>
                      <a:pPr algn="l" fontAlgn="t"/>
                      <a:endParaRPr lang="nl-NL" sz="800" b="0" i="0" u="none" strike="noStrike">
                        <a:solidFill>
                          <a:srgbClr val="000000"/>
                        </a:solidFill>
                        <a:effectLst/>
                        <a:latin typeface="Calibri" panose="020F0502020204030204" pitchFamily="34" charset="0"/>
                      </a:endParaRPr>
                    </a:p>
                  </a:txBody>
                  <a:tcPr marL="7055" marR="7055" marT="7053" marB="0">
                    <a:lnL>
                      <a:noFill/>
                    </a:lnL>
                    <a:lnR>
                      <a:noFill/>
                    </a:lnR>
                    <a:lnT>
                      <a:noFill/>
                    </a:lnT>
                    <a:lnB>
                      <a:noFill/>
                    </a:lnB>
                  </a:tcPr>
                </a:tc>
                <a:tc>
                  <a:txBody>
                    <a:bodyPr/>
                    <a:lstStyle/>
                    <a:p>
                      <a:pPr algn="l" rtl="0" fontAlgn="t"/>
                      <a:r>
                        <a:rPr lang="nl-NL" sz="800" b="0" i="0" u="none" strike="noStrike" dirty="0">
                          <a:solidFill>
                            <a:srgbClr val="000000"/>
                          </a:solidFill>
                          <a:effectLst/>
                          <a:latin typeface="Calibri" panose="020F0502020204030204" pitchFamily="34" charset="0"/>
                        </a:rPr>
                        <a:t>Idem indicatoren 3</a:t>
                      </a:r>
                    </a:p>
                  </a:txBody>
                  <a:tcPr marL="7055" marR="7055" marT="7053" marB="0">
                    <a:lnL>
                      <a:noFill/>
                    </a:lnL>
                    <a:lnR>
                      <a:noFill/>
                    </a:lnR>
                    <a:lnT>
                      <a:noFill/>
                    </a:lnT>
                    <a:lnB>
                      <a:noFill/>
                    </a:lnB>
                  </a:tcPr>
                </a:tc>
                <a:extLst>
                  <a:ext uri="{0D108BD9-81ED-4DB2-BD59-A6C34878D82A}">
                    <a16:rowId xmlns:a16="http://schemas.microsoft.com/office/drawing/2014/main" val="10010"/>
                  </a:ext>
                </a:extLst>
              </a:tr>
              <a:tr h="140020">
                <a:tc>
                  <a:txBody>
                    <a:bodyPr/>
                    <a:lstStyle/>
                    <a:p>
                      <a:pPr algn="l" fontAlgn="t"/>
                      <a:endParaRPr lang="nl-NL" sz="800" b="0" i="0" u="none" strike="noStrike">
                        <a:solidFill>
                          <a:srgbClr val="000000"/>
                        </a:solidFill>
                        <a:effectLst/>
                        <a:latin typeface="Calibri" panose="020F0502020204030204" pitchFamily="34" charset="0"/>
                      </a:endParaRPr>
                    </a:p>
                  </a:txBody>
                  <a:tcPr marL="7055" marR="7055" marT="7053" marB="0">
                    <a:lnL>
                      <a:noFill/>
                    </a:lnL>
                    <a:lnR>
                      <a:noFill/>
                    </a:lnR>
                    <a:lnT>
                      <a:noFill/>
                    </a:lnT>
                    <a:lnB>
                      <a:noFill/>
                    </a:lnB>
                  </a:tcPr>
                </a:tc>
                <a:tc>
                  <a:txBody>
                    <a:bodyPr/>
                    <a:lstStyle/>
                    <a:p>
                      <a:pPr algn="l" fontAlgn="t"/>
                      <a:endParaRPr lang="nl-NL" sz="800" b="0" i="0" u="none" strike="noStrike">
                        <a:solidFill>
                          <a:srgbClr val="000000"/>
                        </a:solidFill>
                        <a:effectLst/>
                        <a:latin typeface="Calibri" panose="020F0502020204030204" pitchFamily="34" charset="0"/>
                      </a:endParaRP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vo</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34% (2013)</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40% (2017)</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100% (2020)</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3</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SA, LA</a:t>
                      </a:r>
                    </a:p>
                  </a:txBody>
                  <a:tcPr marL="7055" marR="7055" marT="7053" marB="0">
                    <a:lnL>
                      <a:noFill/>
                    </a:lnL>
                    <a:lnR>
                      <a:noFill/>
                    </a:lnR>
                    <a:lnT>
                      <a:noFill/>
                    </a:lnT>
                    <a:lnB>
                      <a:noFill/>
                    </a:lnB>
                  </a:tcPr>
                </a:tc>
                <a:tc>
                  <a:txBody>
                    <a:bodyPr/>
                    <a:lstStyle/>
                    <a:p>
                      <a:pPr algn="l" fontAlgn="t"/>
                      <a:endParaRPr lang="nl-NL" sz="800" b="0" i="0" u="none" strike="noStrike">
                        <a:solidFill>
                          <a:srgbClr val="000000"/>
                        </a:solidFill>
                        <a:effectLst/>
                        <a:latin typeface="Calibri" panose="020F0502020204030204" pitchFamily="34" charset="0"/>
                      </a:endParaRPr>
                    </a:p>
                  </a:txBody>
                  <a:tcPr marL="7055" marR="7055" marT="7053" marB="0">
                    <a:lnL>
                      <a:noFill/>
                    </a:lnL>
                    <a:lnR>
                      <a:noFill/>
                    </a:lnR>
                    <a:lnT>
                      <a:noFill/>
                    </a:lnT>
                    <a:lnB>
                      <a:noFill/>
                    </a:lnB>
                  </a:tcPr>
                </a:tc>
                <a:tc>
                  <a:txBody>
                    <a:bodyPr/>
                    <a:lstStyle/>
                    <a:p>
                      <a:pPr algn="l" rtl="0" fontAlgn="t"/>
                      <a:endParaRPr lang="nl-NL" sz="800" b="0" i="0" u="none" strike="noStrike" dirty="0">
                        <a:solidFill>
                          <a:srgbClr val="000000"/>
                        </a:solidFill>
                        <a:effectLst/>
                        <a:latin typeface="Calibri" panose="020F0502020204030204" pitchFamily="34" charset="0"/>
                      </a:endParaRPr>
                    </a:p>
                  </a:txBody>
                  <a:tcPr marL="7055" marR="7055" marT="7053" marB="0">
                    <a:lnL>
                      <a:noFill/>
                    </a:lnL>
                    <a:lnR>
                      <a:noFill/>
                    </a:lnR>
                    <a:lnT>
                      <a:noFill/>
                    </a:lnT>
                    <a:lnB>
                      <a:noFill/>
                    </a:lnB>
                  </a:tcPr>
                </a:tc>
                <a:extLst>
                  <a:ext uri="{0D108BD9-81ED-4DB2-BD59-A6C34878D82A}">
                    <a16:rowId xmlns:a16="http://schemas.microsoft.com/office/drawing/2014/main" val="10011"/>
                  </a:ext>
                </a:extLst>
              </a:tr>
              <a:tr h="140020">
                <a:tc>
                  <a:txBody>
                    <a:bodyPr/>
                    <a:lstStyle/>
                    <a:p>
                      <a:pPr algn="l" fontAlgn="t"/>
                      <a:r>
                        <a:rPr lang="nl-NL" sz="800" b="0" i="0" u="none" strike="noStrike">
                          <a:solidFill>
                            <a:srgbClr val="000000"/>
                          </a:solidFill>
                          <a:effectLst/>
                          <a:latin typeface="Calibri" panose="020F0502020204030204" pitchFamily="34" charset="0"/>
                        </a:rPr>
                        <a:t>B)</a:t>
                      </a:r>
                    </a:p>
                  </a:txBody>
                  <a:tcPr marL="7055" marR="7055" marT="7053" marB="0">
                    <a:lnL>
                      <a:noFill/>
                    </a:lnL>
                    <a:lnR>
                      <a:noFill/>
                    </a:lnR>
                    <a:lnT>
                      <a:noFill/>
                    </a:lnT>
                    <a:lnB>
                      <a:noFill/>
                    </a:lnB>
                    <a:solidFill>
                      <a:srgbClr val="C5D9F1"/>
                    </a:solidFill>
                  </a:tcPr>
                </a:tc>
                <a:tc>
                  <a:txBody>
                    <a:bodyPr/>
                    <a:lstStyle/>
                    <a:p>
                      <a:pPr algn="l" fontAlgn="t"/>
                      <a:r>
                        <a:rPr lang="nl-NL" sz="800" b="0" i="0" u="none" strike="noStrike">
                          <a:solidFill>
                            <a:srgbClr val="000000"/>
                          </a:solidFill>
                          <a:effectLst/>
                          <a:latin typeface="Calibri" panose="020F0502020204030204" pitchFamily="34" charset="0"/>
                        </a:rPr>
                        <a:t>Verbetercultuur</a:t>
                      </a:r>
                    </a:p>
                  </a:txBody>
                  <a:tcPr marL="7055" marR="7055" marT="7053" marB="0">
                    <a:lnL>
                      <a:noFill/>
                    </a:lnL>
                    <a:lnR>
                      <a:noFill/>
                    </a:lnR>
                    <a:lnT>
                      <a:noFill/>
                    </a:lnT>
                    <a:lnB>
                      <a:noFill/>
                    </a:lnB>
                    <a:solidFill>
                      <a:srgbClr val="C5D9F1"/>
                    </a:solidFill>
                  </a:tcPr>
                </a:tc>
                <a:tc>
                  <a:txBody>
                    <a:bodyPr/>
                    <a:lstStyle/>
                    <a:p>
                      <a:pPr algn="l" fontAlgn="t"/>
                      <a:r>
                        <a:rPr lang="nl-NL" sz="800" b="0" i="0" u="none" strike="noStrike">
                          <a:solidFill>
                            <a:srgbClr val="000000"/>
                          </a:solidFill>
                          <a:effectLst/>
                          <a:latin typeface="Calibri" panose="020F0502020204030204" pitchFamily="34" charset="0"/>
                        </a:rPr>
                        <a:t> </a:t>
                      </a:r>
                    </a:p>
                  </a:txBody>
                  <a:tcPr marL="7055" marR="7055" marT="7053" marB="0">
                    <a:lnL>
                      <a:noFill/>
                    </a:lnL>
                    <a:lnR>
                      <a:noFill/>
                    </a:lnR>
                    <a:lnT>
                      <a:noFill/>
                    </a:lnT>
                    <a:lnB>
                      <a:noFill/>
                    </a:lnB>
                    <a:solidFill>
                      <a:srgbClr val="C5D9F1"/>
                    </a:solidFill>
                  </a:tcPr>
                </a:tc>
                <a:tc>
                  <a:txBody>
                    <a:bodyPr/>
                    <a:lstStyle/>
                    <a:p>
                      <a:pPr algn="l" fontAlgn="t"/>
                      <a:r>
                        <a:rPr lang="nl-NL" sz="800" b="0" i="0" u="none" strike="noStrike">
                          <a:solidFill>
                            <a:srgbClr val="000000"/>
                          </a:solidFill>
                          <a:effectLst/>
                          <a:latin typeface="Calibri" panose="020F0502020204030204" pitchFamily="34" charset="0"/>
                        </a:rPr>
                        <a:t> </a:t>
                      </a:r>
                    </a:p>
                  </a:txBody>
                  <a:tcPr marL="7055" marR="7055" marT="7053" marB="0">
                    <a:lnL>
                      <a:noFill/>
                    </a:lnL>
                    <a:lnR>
                      <a:noFill/>
                    </a:lnR>
                    <a:lnT>
                      <a:noFill/>
                    </a:lnT>
                    <a:lnB>
                      <a:noFill/>
                    </a:lnB>
                    <a:solidFill>
                      <a:srgbClr val="C5D9F1"/>
                    </a:solidFill>
                  </a:tcPr>
                </a:tc>
                <a:tc>
                  <a:txBody>
                    <a:bodyPr/>
                    <a:lstStyle/>
                    <a:p>
                      <a:pPr algn="l" fontAlgn="t"/>
                      <a:r>
                        <a:rPr lang="nl-NL" sz="800" b="0" i="0" u="none" strike="noStrike">
                          <a:solidFill>
                            <a:srgbClr val="000000"/>
                          </a:solidFill>
                          <a:effectLst/>
                          <a:latin typeface="Calibri" panose="020F0502020204030204" pitchFamily="34" charset="0"/>
                        </a:rPr>
                        <a:t> </a:t>
                      </a:r>
                    </a:p>
                  </a:txBody>
                  <a:tcPr marL="7055" marR="7055" marT="7053" marB="0">
                    <a:lnL>
                      <a:noFill/>
                    </a:lnL>
                    <a:lnR>
                      <a:noFill/>
                    </a:lnR>
                    <a:lnT>
                      <a:noFill/>
                    </a:lnT>
                    <a:lnB>
                      <a:noFill/>
                    </a:lnB>
                    <a:solidFill>
                      <a:srgbClr val="C5D9F1"/>
                    </a:solidFill>
                  </a:tcPr>
                </a:tc>
                <a:tc>
                  <a:txBody>
                    <a:bodyPr/>
                    <a:lstStyle/>
                    <a:p>
                      <a:pPr algn="l" fontAlgn="t"/>
                      <a:r>
                        <a:rPr lang="nl-NL" sz="800" b="0" i="0" u="none" strike="noStrike">
                          <a:solidFill>
                            <a:srgbClr val="000000"/>
                          </a:solidFill>
                          <a:effectLst/>
                          <a:latin typeface="Calibri" panose="020F0502020204030204" pitchFamily="34" charset="0"/>
                        </a:rPr>
                        <a:t> </a:t>
                      </a:r>
                    </a:p>
                  </a:txBody>
                  <a:tcPr marL="7055" marR="7055" marT="7053" marB="0">
                    <a:lnL>
                      <a:noFill/>
                    </a:lnL>
                    <a:lnR>
                      <a:noFill/>
                    </a:lnR>
                    <a:lnT>
                      <a:noFill/>
                    </a:lnT>
                    <a:lnB>
                      <a:noFill/>
                    </a:lnB>
                    <a:solidFill>
                      <a:srgbClr val="C5D9F1"/>
                    </a:solidFill>
                  </a:tcPr>
                </a:tc>
                <a:tc>
                  <a:txBody>
                    <a:bodyPr/>
                    <a:lstStyle/>
                    <a:p>
                      <a:pPr algn="l" fontAlgn="t"/>
                      <a:r>
                        <a:rPr lang="nl-NL" sz="800" b="0" i="0" u="none" strike="noStrike">
                          <a:solidFill>
                            <a:srgbClr val="000000"/>
                          </a:solidFill>
                          <a:effectLst/>
                          <a:latin typeface="Calibri" panose="020F0502020204030204" pitchFamily="34" charset="0"/>
                        </a:rPr>
                        <a:t> </a:t>
                      </a:r>
                    </a:p>
                  </a:txBody>
                  <a:tcPr marL="7055" marR="7055" marT="7053" marB="0">
                    <a:lnL>
                      <a:noFill/>
                    </a:lnL>
                    <a:lnR>
                      <a:noFill/>
                    </a:lnR>
                    <a:lnT>
                      <a:noFill/>
                    </a:lnT>
                    <a:lnB>
                      <a:noFill/>
                    </a:lnB>
                    <a:solidFill>
                      <a:srgbClr val="C5D9F1"/>
                    </a:solidFill>
                  </a:tcPr>
                </a:tc>
                <a:tc>
                  <a:txBody>
                    <a:bodyPr/>
                    <a:lstStyle/>
                    <a:p>
                      <a:pPr algn="l" fontAlgn="t"/>
                      <a:r>
                        <a:rPr lang="nl-NL" sz="800" b="0" i="0" u="none" strike="noStrike">
                          <a:solidFill>
                            <a:srgbClr val="000000"/>
                          </a:solidFill>
                          <a:effectLst/>
                          <a:latin typeface="Calibri" panose="020F0502020204030204" pitchFamily="34" charset="0"/>
                        </a:rPr>
                        <a:t> </a:t>
                      </a:r>
                    </a:p>
                  </a:txBody>
                  <a:tcPr marL="7055" marR="7055" marT="7053" marB="0">
                    <a:lnL>
                      <a:noFill/>
                    </a:lnL>
                    <a:lnR>
                      <a:noFill/>
                    </a:lnR>
                    <a:lnT>
                      <a:noFill/>
                    </a:lnT>
                    <a:lnB>
                      <a:noFill/>
                    </a:lnB>
                    <a:solidFill>
                      <a:srgbClr val="C5D9F1"/>
                    </a:solidFill>
                  </a:tcPr>
                </a:tc>
                <a:tc>
                  <a:txBody>
                    <a:bodyPr/>
                    <a:lstStyle/>
                    <a:p>
                      <a:pPr algn="l" fontAlgn="t"/>
                      <a:r>
                        <a:rPr lang="nl-NL" sz="800" b="0" i="0" u="none" strike="noStrike">
                          <a:solidFill>
                            <a:srgbClr val="000000"/>
                          </a:solidFill>
                          <a:effectLst/>
                          <a:latin typeface="Calibri" panose="020F0502020204030204" pitchFamily="34" charset="0"/>
                        </a:rPr>
                        <a:t> </a:t>
                      </a:r>
                    </a:p>
                  </a:txBody>
                  <a:tcPr marL="7055" marR="7055" marT="7053" marB="0">
                    <a:lnL>
                      <a:noFill/>
                    </a:lnL>
                    <a:lnR>
                      <a:noFill/>
                    </a:lnR>
                    <a:lnT>
                      <a:noFill/>
                    </a:lnT>
                    <a:lnB>
                      <a:noFill/>
                    </a:lnB>
                    <a:solidFill>
                      <a:srgbClr val="C5D9F1"/>
                    </a:solidFill>
                  </a:tcPr>
                </a:tc>
                <a:tc>
                  <a:txBody>
                    <a:bodyPr/>
                    <a:lstStyle/>
                    <a:p>
                      <a:pPr algn="l" fontAlgn="t"/>
                      <a:r>
                        <a:rPr lang="nl-NL" sz="800" b="0" i="0" u="none" strike="noStrike">
                          <a:solidFill>
                            <a:srgbClr val="000000"/>
                          </a:solidFill>
                          <a:effectLst/>
                          <a:latin typeface="Calibri" panose="020F0502020204030204" pitchFamily="34" charset="0"/>
                        </a:rPr>
                        <a:t> </a:t>
                      </a:r>
                    </a:p>
                  </a:txBody>
                  <a:tcPr marL="7055" marR="7055" marT="7053" marB="0">
                    <a:lnL>
                      <a:noFill/>
                    </a:lnL>
                    <a:lnR>
                      <a:noFill/>
                    </a:lnR>
                    <a:lnT>
                      <a:noFill/>
                    </a:lnT>
                    <a:lnB>
                      <a:noFill/>
                    </a:lnB>
                    <a:solidFill>
                      <a:srgbClr val="C5D9F1"/>
                    </a:solidFill>
                  </a:tcPr>
                </a:tc>
                <a:extLst>
                  <a:ext uri="{0D108BD9-81ED-4DB2-BD59-A6C34878D82A}">
                    <a16:rowId xmlns:a16="http://schemas.microsoft.com/office/drawing/2014/main" val="10012"/>
                  </a:ext>
                </a:extLst>
              </a:tr>
              <a:tr h="151712">
                <a:tc>
                  <a:txBody>
                    <a:bodyPr/>
                    <a:lstStyle/>
                    <a:p>
                      <a:pPr algn="l" fontAlgn="t"/>
                      <a:r>
                        <a:rPr lang="nl-NL" sz="800" b="0" i="0" u="none" strike="noStrike">
                          <a:solidFill>
                            <a:srgbClr val="000000"/>
                          </a:solidFill>
                          <a:effectLst/>
                          <a:latin typeface="Calibri" panose="020F0502020204030204" pitchFamily="34" charset="0"/>
                        </a:rPr>
                        <a:t>1</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Aandeel leraren dat deelneemt aan peer review</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po</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62% (2014)</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81% (2017)</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100% (2020)</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1</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LA, T</a:t>
                      </a:r>
                    </a:p>
                  </a:txBody>
                  <a:tcPr marL="7055" marR="7055" marT="7053" marB="0">
                    <a:lnL>
                      <a:noFill/>
                    </a:lnL>
                    <a:lnR>
                      <a:noFill/>
                    </a:lnR>
                    <a:lnT>
                      <a:noFill/>
                    </a:lnT>
                    <a:lnB>
                      <a:noFill/>
                    </a:lnB>
                  </a:tcPr>
                </a:tc>
                <a:tc>
                  <a:txBody>
                    <a:bodyPr/>
                    <a:lstStyle/>
                    <a:p>
                      <a:pPr algn="l" fontAlgn="t"/>
                      <a:endParaRPr lang="nl-NL" sz="800" b="0" i="0" u="none" strike="noStrike">
                        <a:solidFill>
                          <a:srgbClr val="000000"/>
                        </a:solidFill>
                        <a:effectLst/>
                        <a:latin typeface="Calibri" panose="020F0502020204030204" pitchFamily="34" charset="0"/>
                      </a:endParaRPr>
                    </a:p>
                  </a:txBody>
                  <a:tcPr marL="7055" marR="7055" marT="7053" marB="0">
                    <a:lnL>
                      <a:noFill/>
                    </a:lnL>
                    <a:lnR>
                      <a:noFill/>
                    </a:lnR>
                    <a:lnT>
                      <a:noFill/>
                    </a:lnT>
                    <a:lnB>
                      <a:noFill/>
                    </a:lnB>
                  </a:tcPr>
                </a:tc>
                <a:tc>
                  <a:txBody>
                    <a:bodyPr/>
                    <a:lstStyle/>
                    <a:p>
                      <a:pPr algn="l" fontAlgn="t"/>
                      <a:endParaRPr lang="nl-NL" sz="800" b="0" i="0" u="none" strike="noStrike" dirty="0">
                        <a:solidFill>
                          <a:srgbClr val="000000"/>
                        </a:solidFill>
                        <a:effectLst/>
                        <a:latin typeface="Calibri" panose="020F0502020204030204" pitchFamily="34" charset="0"/>
                      </a:endParaRPr>
                    </a:p>
                  </a:txBody>
                  <a:tcPr marL="7055" marR="7055" marT="7053" marB="0">
                    <a:lnL>
                      <a:noFill/>
                    </a:lnL>
                    <a:lnR>
                      <a:noFill/>
                    </a:lnR>
                    <a:lnT>
                      <a:noFill/>
                    </a:lnT>
                    <a:lnB>
                      <a:noFill/>
                    </a:lnB>
                  </a:tcPr>
                </a:tc>
                <a:extLst>
                  <a:ext uri="{0D108BD9-81ED-4DB2-BD59-A6C34878D82A}">
                    <a16:rowId xmlns:a16="http://schemas.microsoft.com/office/drawing/2014/main" val="10013"/>
                  </a:ext>
                </a:extLst>
              </a:tr>
              <a:tr h="215968">
                <a:tc>
                  <a:txBody>
                    <a:bodyPr/>
                    <a:lstStyle/>
                    <a:p>
                      <a:pPr algn="l" fontAlgn="t"/>
                      <a:endParaRPr lang="nl-NL" sz="800" b="0" i="0" u="none" strike="noStrike" dirty="0">
                        <a:solidFill>
                          <a:srgbClr val="000000"/>
                        </a:solidFill>
                        <a:effectLst/>
                        <a:latin typeface="Calibri" panose="020F0502020204030204" pitchFamily="34" charset="0"/>
                      </a:endParaRPr>
                    </a:p>
                  </a:txBody>
                  <a:tcPr marL="7055" marR="7055" marT="7053" marB="0">
                    <a:lnL>
                      <a:noFill/>
                    </a:lnL>
                    <a:lnR>
                      <a:noFill/>
                    </a:lnR>
                    <a:lnT>
                      <a:noFill/>
                    </a:lnT>
                    <a:lnB>
                      <a:noFill/>
                    </a:lnB>
                  </a:tcPr>
                </a:tc>
                <a:tc>
                  <a:txBody>
                    <a:bodyPr/>
                    <a:lstStyle/>
                    <a:p>
                      <a:pPr algn="l" fontAlgn="t"/>
                      <a:endParaRPr lang="nl-NL" sz="800" b="0" i="0" u="none" strike="noStrike">
                        <a:solidFill>
                          <a:srgbClr val="000000"/>
                        </a:solidFill>
                        <a:effectLst/>
                        <a:latin typeface="Calibri" panose="020F0502020204030204" pitchFamily="34" charset="0"/>
                      </a:endParaRP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vo</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63% (2014)</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81 % (2017)</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100% (2020)</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3</a:t>
                      </a:r>
                    </a:p>
                  </a:txBody>
                  <a:tcPr marL="7055" marR="7055" marT="7053" marB="0">
                    <a:lnL>
                      <a:noFill/>
                    </a:lnL>
                    <a:lnR>
                      <a:noFill/>
                    </a:lnR>
                    <a:lnT>
                      <a:noFill/>
                    </a:lnT>
                    <a:lnB>
                      <a:noFill/>
                    </a:lnB>
                  </a:tcPr>
                </a:tc>
                <a:tc>
                  <a:txBody>
                    <a:bodyPr/>
                    <a:lstStyle/>
                    <a:p>
                      <a:pPr algn="l" fontAlgn="t"/>
                      <a:endParaRPr lang="nl-NL" sz="800" b="0" i="0" u="none" strike="noStrike">
                        <a:solidFill>
                          <a:srgbClr val="000000"/>
                        </a:solidFill>
                        <a:effectLst/>
                        <a:latin typeface="Calibri" panose="020F0502020204030204" pitchFamily="34" charset="0"/>
                      </a:endParaRPr>
                    </a:p>
                  </a:txBody>
                  <a:tcPr marL="7055" marR="7055" marT="7053" marB="0">
                    <a:lnL>
                      <a:noFill/>
                    </a:lnL>
                    <a:lnR>
                      <a:noFill/>
                    </a:lnR>
                    <a:lnT>
                      <a:noFill/>
                    </a:lnT>
                    <a:lnB>
                      <a:noFill/>
                    </a:lnB>
                  </a:tcPr>
                </a:tc>
                <a:tc>
                  <a:txBody>
                    <a:bodyPr/>
                    <a:lstStyle/>
                    <a:p>
                      <a:pPr algn="l" fontAlgn="t"/>
                      <a:endParaRPr lang="nl-NL" sz="800" b="0" i="0" u="none" strike="noStrike" dirty="0">
                        <a:solidFill>
                          <a:srgbClr val="000000"/>
                        </a:solidFill>
                        <a:effectLst/>
                        <a:latin typeface="Calibri" panose="020F0502020204030204" pitchFamily="34" charset="0"/>
                      </a:endParaRPr>
                    </a:p>
                  </a:txBody>
                  <a:tcPr marL="7055" marR="7055" marT="7053" marB="0">
                    <a:lnL>
                      <a:noFill/>
                    </a:lnL>
                    <a:lnR>
                      <a:noFill/>
                    </a:lnR>
                    <a:lnT>
                      <a:noFill/>
                    </a:lnT>
                    <a:lnB>
                      <a:noFill/>
                    </a:lnB>
                  </a:tcPr>
                </a:tc>
                <a:tc>
                  <a:txBody>
                    <a:bodyPr/>
                    <a:lstStyle/>
                    <a:p>
                      <a:pPr algn="l" fontAlgn="t"/>
                      <a:endParaRPr lang="nl-NL" sz="800" b="0" i="0" u="none" strike="noStrike" dirty="0">
                        <a:solidFill>
                          <a:srgbClr val="000000"/>
                        </a:solidFill>
                        <a:effectLst/>
                        <a:latin typeface="Calibri" panose="020F0502020204030204" pitchFamily="34" charset="0"/>
                      </a:endParaRPr>
                    </a:p>
                  </a:txBody>
                  <a:tcPr marL="7055" marR="7055" marT="7053" marB="0">
                    <a:lnL>
                      <a:noFill/>
                    </a:lnL>
                    <a:lnR>
                      <a:noFill/>
                    </a:lnR>
                    <a:lnT>
                      <a:noFill/>
                    </a:lnT>
                    <a:lnB>
                      <a:noFill/>
                    </a:lnB>
                  </a:tcPr>
                </a:tc>
                <a:extLst>
                  <a:ext uri="{0D108BD9-81ED-4DB2-BD59-A6C34878D82A}">
                    <a16:rowId xmlns:a16="http://schemas.microsoft.com/office/drawing/2014/main" val="10014"/>
                  </a:ext>
                </a:extLst>
              </a:tr>
              <a:tr h="280038">
                <a:tc>
                  <a:txBody>
                    <a:bodyPr/>
                    <a:lstStyle/>
                    <a:p>
                      <a:pPr algn="l" fontAlgn="t"/>
                      <a:r>
                        <a:rPr lang="nl-NL" sz="800" b="0" i="0" u="none" strike="noStrike" dirty="0">
                          <a:solidFill>
                            <a:srgbClr val="000000"/>
                          </a:solidFill>
                          <a:effectLst/>
                          <a:latin typeface="Calibri" panose="020F0502020204030204" pitchFamily="34" charset="0"/>
                        </a:rPr>
                        <a:t>2</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Aandeel leraren dat is geregistreerd in het Lerarenregister</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po/vo/mbo</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8% (2014)</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12% (2015)</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100% (2017)</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1,3,4</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SA,LA,T</a:t>
                      </a:r>
                    </a:p>
                  </a:txBody>
                  <a:tcPr marL="7055" marR="7055" marT="7053" marB="0">
                    <a:lnL>
                      <a:noFill/>
                    </a:lnL>
                    <a:lnR>
                      <a:noFill/>
                    </a:lnR>
                    <a:lnT>
                      <a:noFill/>
                    </a:lnT>
                    <a:lnB>
                      <a:noFill/>
                    </a:lnB>
                  </a:tcPr>
                </a:tc>
                <a:tc>
                  <a:txBody>
                    <a:bodyPr/>
                    <a:lstStyle/>
                    <a:p>
                      <a:pPr algn="l" fontAlgn="t"/>
                      <a:endParaRPr lang="nl-NL" sz="800" b="0" i="0" u="none" strike="noStrike">
                        <a:solidFill>
                          <a:srgbClr val="000000"/>
                        </a:solidFill>
                        <a:effectLst/>
                        <a:latin typeface="Calibri" panose="020F0502020204030204" pitchFamily="34" charset="0"/>
                      </a:endParaRPr>
                    </a:p>
                  </a:txBody>
                  <a:tcPr marL="7055" marR="7055" marT="7053" marB="0">
                    <a:lnL>
                      <a:noFill/>
                    </a:lnL>
                    <a:lnR>
                      <a:noFill/>
                    </a:lnR>
                    <a:lnT>
                      <a:noFill/>
                    </a:lnT>
                    <a:lnB>
                      <a:noFill/>
                    </a:lnB>
                  </a:tcPr>
                </a:tc>
                <a:tc rowSpan="2">
                  <a:txBody>
                    <a:bodyPr/>
                    <a:lstStyle/>
                    <a:p>
                      <a:pPr algn="l" fontAlgn="t"/>
                      <a:r>
                        <a:rPr lang="nl-NL" sz="800" b="0" i="0" u="none" strike="noStrike" dirty="0">
                          <a:solidFill>
                            <a:srgbClr val="000000"/>
                          </a:solidFill>
                          <a:effectLst/>
                          <a:latin typeface="Calibri" panose="020F0502020204030204" pitchFamily="34" charset="0"/>
                        </a:rPr>
                        <a:t>Het is nog onduidelijk op welke manier dit gehaald gaat worden ( streefdatum 100% zal door nieuwe wet 2026 worden)</a:t>
                      </a:r>
                    </a:p>
                  </a:txBody>
                  <a:tcPr marL="7055" marR="7055" marT="7053" marB="0">
                    <a:lnL>
                      <a:noFill/>
                    </a:lnL>
                    <a:lnR>
                      <a:noFill/>
                    </a:lnR>
                    <a:lnT>
                      <a:noFill/>
                    </a:lnT>
                    <a:lnB>
                      <a:noFill/>
                    </a:lnB>
                  </a:tcPr>
                </a:tc>
                <a:extLst>
                  <a:ext uri="{0D108BD9-81ED-4DB2-BD59-A6C34878D82A}">
                    <a16:rowId xmlns:a16="http://schemas.microsoft.com/office/drawing/2014/main" val="10015"/>
                  </a:ext>
                </a:extLst>
              </a:tr>
              <a:tr h="280038">
                <a:tc>
                  <a:txBody>
                    <a:bodyPr/>
                    <a:lstStyle/>
                    <a:p>
                      <a:pPr algn="l" fontAlgn="t"/>
                      <a:r>
                        <a:rPr lang="nl-NL" sz="800" b="0" i="0" u="none" strike="noStrike" dirty="0">
                          <a:solidFill>
                            <a:srgbClr val="000000"/>
                          </a:solidFill>
                          <a:effectLst/>
                          <a:latin typeface="Calibri" panose="020F0502020204030204" pitchFamily="34" charset="0"/>
                        </a:rPr>
                        <a:t>3</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Aandeel schoolleiders dat is geregistreerd in het schoolleidersregister</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po</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30% (2015)</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70% (2017)</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100% (2018)</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1</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SA</a:t>
                      </a:r>
                    </a:p>
                  </a:txBody>
                  <a:tcPr marL="7055" marR="7055" marT="7053" marB="0">
                    <a:lnL>
                      <a:noFill/>
                    </a:lnL>
                    <a:lnR>
                      <a:noFill/>
                    </a:lnR>
                    <a:lnT>
                      <a:noFill/>
                    </a:lnT>
                    <a:lnB>
                      <a:noFill/>
                    </a:lnB>
                  </a:tcPr>
                </a:tc>
                <a:tc>
                  <a:txBody>
                    <a:bodyPr/>
                    <a:lstStyle/>
                    <a:p>
                      <a:pPr algn="l" fontAlgn="t"/>
                      <a:endParaRPr lang="nl-NL" sz="800" b="0" i="0" u="none" strike="noStrike" dirty="0">
                        <a:solidFill>
                          <a:srgbClr val="000000"/>
                        </a:solidFill>
                        <a:effectLst/>
                        <a:latin typeface="Calibri" panose="020F0502020204030204" pitchFamily="34" charset="0"/>
                      </a:endParaRPr>
                    </a:p>
                  </a:txBody>
                  <a:tcPr marL="7055" marR="7055" marT="7053" marB="0">
                    <a:lnL>
                      <a:noFill/>
                    </a:lnL>
                    <a:lnR>
                      <a:noFill/>
                    </a:lnR>
                    <a:lnT>
                      <a:noFill/>
                    </a:lnT>
                    <a:lnB>
                      <a:noFill/>
                    </a:lnB>
                  </a:tcPr>
                </a:tc>
                <a:tc vMerge="1">
                  <a:txBody>
                    <a:bodyPr/>
                    <a:lstStyle/>
                    <a:p>
                      <a:pPr algn="l" fontAlgn="t"/>
                      <a:endParaRPr lang="nl-NL" sz="800" b="0" i="1" u="none" strike="noStrike" dirty="0">
                        <a:solidFill>
                          <a:srgbClr val="000000"/>
                        </a:solidFill>
                        <a:effectLst/>
                        <a:latin typeface="Calibri" panose="020F0502020204030204" pitchFamily="34" charset="0"/>
                      </a:endParaRPr>
                    </a:p>
                  </a:txBody>
                  <a:tcPr marL="7055" marR="7055" marT="7054" marB="0">
                    <a:lnL>
                      <a:noFill/>
                    </a:lnL>
                    <a:lnR>
                      <a:noFill/>
                    </a:lnR>
                    <a:lnT>
                      <a:noFill/>
                    </a:lnT>
                    <a:lnB>
                      <a:noFill/>
                    </a:lnB>
                  </a:tcPr>
                </a:tc>
                <a:extLst>
                  <a:ext uri="{0D108BD9-81ED-4DB2-BD59-A6C34878D82A}">
                    <a16:rowId xmlns:a16="http://schemas.microsoft.com/office/drawing/2014/main" val="10016"/>
                  </a:ext>
                </a:extLst>
              </a:tr>
              <a:tr h="140020">
                <a:tc>
                  <a:txBody>
                    <a:bodyPr/>
                    <a:lstStyle/>
                    <a:p>
                      <a:pPr algn="l" fontAlgn="t"/>
                      <a:r>
                        <a:rPr lang="nl-NL" sz="800" b="0" i="0" u="none" strike="noStrike">
                          <a:solidFill>
                            <a:srgbClr val="000000"/>
                          </a:solidFill>
                          <a:effectLst/>
                          <a:latin typeface="Calibri" panose="020F0502020204030204" pitchFamily="34" charset="0"/>
                        </a:rPr>
                        <a:t>C)</a:t>
                      </a:r>
                    </a:p>
                  </a:txBody>
                  <a:tcPr marL="7055" marR="7055" marT="7053" marB="0">
                    <a:lnL>
                      <a:noFill/>
                    </a:lnL>
                    <a:lnR>
                      <a:noFill/>
                    </a:lnR>
                    <a:lnT>
                      <a:noFill/>
                    </a:lnT>
                    <a:lnB>
                      <a:noFill/>
                    </a:lnB>
                    <a:solidFill>
                      <a:srgbClr val="C5D9F1"/>
                    </a:solidFill>
                  </a:tcPr>
                </a:tc>
                <a:tc>
                  <a:txBody>
                    <a:bodyPr/>
                    <a:lstStyle/>
                    <a:p>
                      <a:pPr algn="l" fontAlgn="t"/>
                      <a:r>
                        <a:rPr lang="nl-NL" sz="800" b="0" i="0" u="none" strike="noStrike">
                          <a:solidFill>
                            <a:srgbClr val="000000"/>
                          </a:solidFill>
                          <a:effectLst/>
                          <a:latin typeface="Calibri" panose="020F0502020204030204" pitchFamily="34" charset="0"/>
                        </a:rPr>
                        <a:t>Veilig leerklimaat</a:t>
                      </a:r>
                    </a:p>
                  </a:txBody>
                  <a:tcPr marL="7055" marR="7055" marT="7053" marB="0">
                    <a:lnL>
                      <a:noFill/>
                    </a:lnL>
                    <a:lnR>
                      <a:noFill/>
                    </a:lnR>
                    <a:lnT>
                      <a:noFill/>
                    </a:lnT>
                    <a:lnB>
                      <a:noFill/>
                    </a:lnB>
                    <a:solidFill>
                      <a:srgbClr val="C5D9F1"/>
                    </a:solidFill>
                  </a:tcPr>
                </a:tc>
                <a:tc>
                  <a:txBody>
                    <a:bodyPr/>
                    <a:lstStyle/>
                    <a:p>
                      <a:pPr algn="l" fontAlgn="t"/>
                      <a:r>
                        <a:rPr lang="nl-NL" sz="800" b="0" i="0" u="none" strike="noStrike">
                          <a:solidFill>
                            <a:srgbClr val="000000"/>
                          </a:solidFill>
                          <a:effectLst/>
                          <a:latin typeface="Calibri" panose="020F0502020204030204" pitchFamily="34" charset="0"/>
                        </a:rPr>
                        <a:t> </a:t>
                      </a:r>
                    </a:p>
                  </a:txBody>
                  <a:tcPr marL="7055" marR="7055" marT="7053" marB="0">
                    <a:lnL>
                      <a:noFill/>
                    </a:lnL>
                    <a:lnR>
                      <a:noFill/>
                    </a:lnR>
                    <a:lnT>
                      <a:noFill/>
                    </a:lnT>
                    <a:lnB>
                      <a:noFill/>
                    </a:lnB>
                    <a:solidFill>
                      <a:srgbClr val="C5D9F1"/>
                    </a:solidFill>
                  </a:tcPr>
                </a:tc>
                <a:tc>
                  <a:txBody>
                    <a:bodyPr/>
                    <a:lstStyle/>
                    <a:p>
                      <a:pPr algn="l" fontAlgn="t"/>
                      <a:r>
                        <a:rPr lang="nl-NL" sz="800" b="0" i="0" u="none" strike="noStrike">
                          <a:solidFill>
                            <a:srgbClr val="000000"/>
                          </a:solidFill>
                          <a:effectLst/>
                          <a:latin typeface="Calibri" panose="020F0502020204030204" pitchFamily="34" charset="0"/>
                        </a:rPr>
                        <a:t> </a:t>
                      </a:r>
                    </a:p>
                  </a:txBody>
                  <a:tcPr marL="7055" marR="7055" marT="7053" marB="0">
                    <a:lnL>
                      <a:noFill/>
                    </a:lnL>
                    <a:lnR>
                      <a:noFill/>
                    </a:lnR>
                    <a:lnT>
                      <a:noFill/>
                    </a:lnT>
                    <a:lnB>
                      <a:noFill/>
                    </a:lnB>
                    <a:solidFill>
                      <a:srgbClr val="C5D9F1"/>
                    </a:solidFill>
                  </a:tcPr>
                </a:tc>
                <a:tc>
                  <a:txBody>
                    <a:bodyPr/>
                    <a:lstStyle/>
                    <a:p>
                      <a:pPr algn="l" fontAlgn="t"/>
                      <a:r>
                        <a:rPr lang="nl-NL" sz="800" b="0" i="0" u="none" strike="noStrike">
                          <a:solidFill>
                            <a:srgbClr val="000000"/>
                          </a:solidFill>
                          <a:effectLst/>
                          <a:latin typeface="Calibri" panose="020F0502020204030204" pitchFamily="34" charset="0"/>
                        </a:rPr>
                        <a:t> </a:t>
                      </a:r>
                    </a:p>
                  </a:txBody>
                  <a:tcPr marL="7055" marR="7055" marT="7053" marB="0">
                    <a:lnL>
                      <a:noFill/>
                    </a:lnL>
                    <a:lnR>
                      <a:noFill/>
                    </a:lnR>
                    <a:lnT>
                      <a:noFill/>
                    </a:lnT>
                    <a:lnB>
                      <a:noFill/>
                    </a:lnB>
                    <a:solidFill>
                      <a:srgbClr val="C5D9F1"/>
                    </a:solidFill>
                  </a:tcPr>
                </a:tc>
                <a:tc>
                  <a:txBody>
                    <a:bodyPr/>
                    <a:lstStyle/>
                    <a:p>
                      <a:pPr algn="l" fontAlgn="t"/>
                      <a:r>
                        <a:rPr lang="nl-NL" sz="800" b="0" i="0" u="none" strike="noStrike">
                          <a:solidFill>
                            <a:srgbClr val="000000"/>
                          </a:solidFill>
                          <a:effectLst/>
                          <a:latin typeface="Calibri" panose="020F0502020204030204" pitchFamily="34" charset="0"/>
                        </a:rPr>
                        <a:t> </a:t>
                      </a:r>
                    </a:p>
                  </a:txBody>
                  <a:tcPr marL="7055" marR="7055" marT="7053" marB="0">
                    <a:lnL>
                      <a:noFill/>
                    </a:lnL>
                    <a:lnR>
                      <a:noFill/>
                    </a:lnR>
                    <a:lnT>
                      <a:noFill/>
                    </a:lnT>
                    <a:lnB>
                      <a:noFill/>
                    </a:lnB>
                    <a:solidFill>
                      <a:srgbClr val="C5D9F1"/>
                    </a:solidFill>
                  </a:tcPr>
                </a:tc>
                <a:tc>
                  <a:txBody>
                    <a:bodyPr/>
                    <a:lstStyle/>
                    <a:p>
                      <a:pPr algn="l" fontAlgn="t"/>
                      <a:r>
                        <a:rPr lang="nl-NL" sz="800" b="0" i="0" u="none" strike="noStrike">
                          <a:solidFill>
                            <a:srgbClr val="000000"/>
                          </a:solidFill>
                          <a:effectLst/>
                          <a:latin typeface="Calibri" panose="020F0502020204030204" pitchFamily="34" charset="0"/>
                        </a:rPr>
                        <a:t> </a:t>
                      </a:r>
                    </a:p>
                  </a:txBody>
                  <a:tcPr marL="7055" marR="7055" marT="7053" marB="0">
                    <a:lnL>
                      <a:noFill/>
                    </a:lnL>
                    <a:lnR>
                      <a:noFill/>
                    </a:lnR>
                    <a:lnT>
                      <a:noFill/>
                    </a:lnT>
                    <a:lnB>
                      <a:noFill/>
                    </a:lnB>
                    <a:solidFill>
                      <a:srgbClr val="C5D9F1"/>
                    </a:solidFill>
                  </a:tcPr>
                </a:tc>
                <a:tc>
                  <a:txBody>
                    <a:bodyPr/>
                    <a:lstStyle/>
                    <a:p>
                      <a:pPr algn="l" fontAlgn="t"/>
                      <a:r>
                        <a:rPr lang="nl-NL" sz="800" b="0" i="0" u="none" strike="noStrike">
                          <a:solidFill>
                            <a:srgbClr val="000000"/>
                          </a:solidFill>
                          <a:effectLst/>
                          <a:latin typeface="Calibri" panose="020F0502020204030204" pitchFamily="34" charset="0"/>
                        </a:rPr>
                        <a:t> </a:t>
                      </a:r>
                    </a:p>
                  </a:txBody>
                  <a:tcPr marL="7055" marR="7055" marT="7053" marB="0">
                    <a:lnL>
                      <a:noFill/>
                    </a:lnL>
                    <a:lnR>
                      <a:noFill/>
                    </a:lnR>
                    <a:lnT>
                      <a:noFill/>
                    </a:lnT>
                    <a:lnB>
                      <a:noFill/>
                    </a:lnB>
                    <a:solidFill>
                      <a:srgbClr val="C5D9F1"/>
                    </a:solidFill>
                  </a:tcPr>
                </a:tc>
                <a:tc>
                  <a:txBody>
                    <a:bodyPr/>
                    <a:lstStyle/>
                    <a:p>
                      <a:pPr algn="l" fontAlgn="t"/>
                      <a:r>
                        <a:rPr lang="nl-NL" sz="800" b="0" i="0" u="none" strike="noStrike">
                          <a:solidFill>
                            <a:srgbClr val="000000"/>
                          </a:solidFill>
                          <a:effectLst/>
                          <a:latin typeface="Calibri" panose="020F0502020204030204" pitchFamily="34" charset="0"/>
                        </a:rPr>
                        <a:t> </a:t>
                      </a:r>
                    </a:p>
                  </a:txBody>
                  <a:tcPr marL="7055" marR="7055" marT="7053" marB="0">
                    <a:lnL>
                      <a:noFill/>
                    </a:lnL>
                    <a:lnR>
                      <a:noFill/>
                    </a:lnR>
                    <a:lnT>
                      <a:noFill/>
                    </a:lnT>
                    <a:lnB>
                      <a:noFill/>
                    </a:lnB>
                    <a:solidFill>
                      <a:srgbClr val="C5D9F1"/>
                    </a:solidFill>
                  </a:tcPr>
                </a:tc>
                <a:tc>
                  <a:txBody>
                    <a:bodyPr/>
                    <a:lstStyle/>
                    <a:p>
                      <a:pPr algn="l" fontAlgn="t"/>
                      <a:r>
                        <a:rPr lang="nl-NL" sz="800" b="0" i="0" u="none" strike="noStrike" dirty="0">
                          <a:solidFill>
                            <a:srgbClr val="000000"/>
                          </a:solidFill>
                          <a:effectLst/>
                          <a:latin typeface="Calibri" panose="020F0502020204030204" pitchFamily="34" charset="0"/>
                        </a:rPr>
                        <a:t> </a:t>
                      </a:r>
                    </a:p>
                  </a:txBody>
                  <a:tcPr marL="7055" marR="7055" marT="7053" marB="0">
                    <a:lnL>
                      <a:noFill/>
                    </a:lnL>
                    <a:lnR>
                      <a:noFill/>
                    </a:lnR>
                    <a:lnT>
                      <a:noFill/>
                    </a:lnT>
                    <a:lnB>
                      <a:noFill/>
                    </a:lnB>
                    <a:solidFill>
                      <a:srgbClr val="C5D9F1"/>
                    </a:solidFill>
                  </a:tcPr>
                </a:tc>
                <a:extLst>
                  <a:ext uri="{0D108BD9-81ED-4DB2-BD59-A6C34878D82A}">
                    <a16:rowId xmlns:a16="http://schemas.microsoft.com/office/drawing/2014/main" val="10017"/>
                  </a:ext>
                </a:extLst>
              </a:tr>
              <a:tr h="372813">
                <a:tc>
                  <a:txBody>
                    <a:bodyPr/>
                    <a:lstStyle/>
                    <a:p>
                      <a:pPr algn="l" fontAlgn="t"/>
                      <a:r>
                        <a:rPr lang="nl-NL" sz="800" b="0" i="0" u="none" strike="noStrike">
                          <a:solidFill>
                            <a:srgbClr val="000000"/>
                          </a:solidFill>
                          <a:effectLst/>
                          <a:latin typeface="Calibri" panose="020F0502020204030204" pitchFamily="34" charset="0"/>
                        </a:rPr>
                        <a:t>1</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Aandeel leerlingen dat zich veilig voelt </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po</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95% (2012)</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Stabiel of hoger (2017)</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Stabiel of hoger (2020)</a:t>
                      </a:r>
                    </a:p>
                  </a:txBody>
                  <a:tcPr marL="7055" marR="7055" marT="7053" marB="0">
                    <a:lnL>
                      <a:noFill/>
                    </a:lnL>
                    <a:lnR>
                      <a:noFill/>
                    </a:lnR>
                    <a:lnT>
                      <a:noFill/>
                    </a:lnT>
                    <a:lnB>
                      <a:noFill/>
                    </a:lnB>
                  </a:tcPr>
                </a:tc>
                <a:tc>
                  <a:txBody>
                    <a:bodyPr/>
                    <a:lstStyle/>
                    <a:p>
                      <a:pPr algn="l" fontAlgn="t"/>
                      <a:r>
                        <a:rPr lang="nl-NL" sz="800" b="0" i="0" u="none" strike="noStrike" dirty="0">
                          <a:solidFill>
                            <a:srgbClr val="000000"/>
                          </a:solidFill>
                          <a:effectLst/>
                          <a:latin typeface="Calibri" panose="020F0502020204030204" pitchFamily="34" charset="0"/>
                        </a:rPr>
                        <a:t>1</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T</a:t>
                      </a:r>
                    </a:p>
                  </a:txBody>
                  <a:tcPr marL="7055" marR="7055" marT="7053" marB="0">
                    <a:lnL>
                      <a:noFill/>
                    </a:lnL>
                    <a:lnR>
                      <a:noFill/>
                    </a:lnR>
                    <a:lnT>
                      <a:noFill/>
                    </a:lnT>
                    <a:lnB>
                      <a:noFill/>
                    </a:lnB>
                  </a:tcPr>
                </a:tc>
                <a:tc>
                  <a:txBody>
                    <a:bodyPr/>
                    <a:lstStyle/>
                    <a:p>
                      <a:pPr algn="l" fontAlgn="t"/>
                      <a:endParaRPr lang="nl-NL" sz="800" b="0" i="0" u="none" strike="noStrike" dirty="0">
                        <a:solidFill>
                          <a:srgbClr val="000000"/>
                        </a:solidFill>
                        <a:effectLst/>
                        <a:latin typeface="Calibri" panose="020F0502020204030204" pitchFamily="34" charset="0"/>
                      </a:endParaRPr>
                    </a:p>
                  </a:txBody>
                  <a:tcPr marL="7055" marR="7055" marT="7053" marB="0">
                    <a:lnL>
                      <a:noFill/>
                    </a:lnL>
                    <a:lnR>
                      <a:noFill/>
                    </a:lnR>
                    <a:lnT>
                      <a:noFill/>
                    </a:lnT>
                    <a:lnB>
                      <a:noFill/>
                    </a:lnB>
                  </a:tcPr>
                </a:tc>
                <a:tc>
                  <a:txBody>
                    <a:bodyPr/>
                    <a:lstStyle/>
                    <a:p>
                      <a:pPr algn="l" fontAlgn="t"/>
                      <a:r>
                        <a:rPr lang="nl-NL" sz="800" b="0" i="0" u="none" strike="noStrike" dirty="0">
                          <a:solidFill>
                            <a:srgbClr val="000000"/>
                          </a:solidFill>
                          <a:effectLst/>
                          <a:latin typeface="Calibri" panose="020F0502020204030204" pitchFamily="34" charset="0"/>
                        </a:rPr>
                        <a:t>Wanneer zijn we tevreden en hoeveel inspanning zou er dan op gepleegd moeten worden?</a:t>
                      </a:r>
                    </a:p>
                  </a:txBody>
                  <a:tcPr marL="7055" marR="7055" marT="7053" marB="0">
                    <a:lnL>
                      <a:noFill/>
                    </a:lnL>
                    <a:lnR>
                      <a:noFill/>
                    </a:lnR>
                    <a:lnT>
                      <a:noFill/>
                    </a:lnT>
                    <a:lnB>
                      <a:noFill/>
                    </a:lnB>
                  </a:tcPr>
                </a:tc>
                <a:extLst>
                  <a:ext uri="{0D108BD9-81ED-4DB2-BD59-A6C34878D82A}">
                    <a16:rowId xmlns:a16="http://schemas.microsoft.com/office/drawing/2014/main" val="10018"/>
                  </a:ext>
                </a:extLst>
              </a:tr>
              <a:tr h="280038">
                <a:tc>
                  <a:txBody>
                    <a:bodyPr/>
                    <a:lstStyle/>
                    <a:p>
                      <a:pPr algn="l" fontAlgn="t"/>
                      <a:endParaRPr lang="nl-NL" sz="800" b="0" i="0" u="none" strike="noStrike">
                        <a:solidFill>
                          <a:srgbClr val="000000"/>
                        </a:solidFill>
                        <a:effectLst/>
                        <a:latin typeface="Calibri" panose="020F0502020204030204" pitchFamily="34" charset="0"/>
                      </a:endParaRPr>
                    </a:p>
                  </a:txBody>
                  <a:tcPr marL="7055" marR="7055" marT="7053" marB="0">
                    <a:lnL>
                      <a:noFill/>
                    </a:lnL>
                    <a:lnR>
                      <a:noFill/>
                    </a:lnR>
                    <a:lnT>
                      <a:noFill/>
                    </a:lnT>
                    <a:lnB>
                      <a:noFill/>
                    </a:lnB>
                  </a:tcPr>
                </a:tc>
                <a:tc>
                  <a:txBody>
                    <a:bodyPr/>
                    <a:lstStyle/>
                    <a:p>
                      <a:pPr algn="l" fontAlgn="t"/>
                      <a:endParaRPr lang="nl-NL" sz="800" b="0" i="0" u="none" strike="noStrike">
                        <a:solidFill>
                          <a:srgbClr val="000000"/>
                        </a:solidFill>
                        <a:effectLst/>
                        <a:latin typeface="Calibri" panose="020F0502020204030204" pitchFamily="34" charset="0"/>
                      </a:endParaRP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vo</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93% (2012)</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Stabiel of hoger (2017)</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Stabiel of hoger (2020)</a:t>
                      </a:r>
                    </a:p>
                  </a:txBody>
                  <a:tcPr marL="7055" marR="7055" marT="7053" marB="0">
                    <a:lnL>
                      <a:noFill/>
                    </a:lnL>
                    <a:lnR>
                      <a:noFill/>
                    </a:lnR>
                    <a:lnT>
                      <a:noFill/>
                    </a:lnT>
                    <a:lnB>
                      <a:noFill/>
                    </a:lnB>
                  </a:tcPr>
                </a:tc>
                <a:tc>
                  <a:txBody>
                    <a:bodyPr/>
                    <a:lstStyle/>
                    <a:p>
                      <a:pPr algn="l" fontAlgn="t"/>
                      <a:r>
                        <a:rPr lang="nl-NL" sz="800" b="0" i="0" u="none" strike="noStrike" dirty="0">
                          <a:solidFill>
                            <a:srgbClr val="000000"/>
                          </a:solidFill>
                          <a:effectLst/>
                          <a:latin typeface="Calibri" panose="020F0502020204030204" pitchFamily="34" charset="0"/>
                        </a:rPr>
                        <a:t>3</a:t>
                      </a:r>
                    </a:p>
                  </a:txBody>
                  <a:tcPr marL="7055" marR="7055" marT="7053" marB="0">
                    <a:lnL>
                      <a:noFill/>
                    </a:lnL>
                    <a:lnR>
                      <a:noFill/>
                    </a:lnR>
                    <a:lnT>
                      <a:noFill/>
                    </a:lnT>
                    <a:lnB>
                      <a:noFill/>
                    </a:lnB>
                  </a:tcPr>
                </a:tc>
                <a:tc>
                  <a:txBody>
                    <a:bodyPr/>
                    <a:lstStyle/>
                    <a:p>
                      <a:pPr algn="l" fontAlgn="t"/>
                      <a:r>
                        <a:rPr lang="nl-NL" sz="800" b="0" i="0" u="none" strike="noStrike">
                          <a:solidFill>
                            <a:srgbClr val="000000"/>
                          </a:solidFill>
                          <a:effectLst/>
                          <a:latin typeface="Calibri" panose="020F0502020204030204" pitchFamily="34" charset="0"/>
                        </a:rPr>
                        <a:t>T</a:t>
                      </a:r>
                    </a:p>
                  </a:txBody>
                  <a:tcPr marL="7055" marR="7055" marT="7053" marB="0">
                    <a:lnL>
                      <a:noFill/>
                    </a:lnL>
                    <a:lnR>
                      <a:noFill/>
                    </a:lnR>
                    <a:lnT>
                      <a:noFill/>
                    </a:lnT>
                    <a:lnB>
                      <a:noFill/>
                    </a:lnB>
                  </a:tcPr>
                </a:tc>
                <a:tc>
                  <a:txBody>
                    <a:bodyPr/>
                    <a:lstStyle/>
                    <a:p>
                      <a:pPr algn="l" fontAlgn="t"/>
                      <a:endParaRPr lang="nl-NL" sz="800" b="0" i="0" u="none" strike="noStrike">
                        <a:solidFill>
                          <a:srgbClr val="000000"/>
                        </a:solidFill>
                        <a:effectLst/>
                        <a:latin typeface="Calibri" panose="020F0502020204030204" pitchFamily="34" charset="0"/>
                      </a:endParaRPr>
                    </a:p>
                  </a:txBody>
                  <a:tcPr marL="7055" marR="7055" marT="7053" marB="0">
                    <a:lnL>
                      <a:noFill/>
                    </a:lnL>
                    <a:lnR>
                      <a:noFill/>
                    </a:lnR>
                    <a:lnT>
                      <a:noFill/>
                    </a:lnT>
                    <a:lnB>
                      <a:noFill/>
                    </a:lnB>
                  </a:tcPr>
                </a:tc>
                <a:tc>
                  <a:txBody>
                    <a:bodyPr/>
                    <a:lstStyle/>
                    <a:p>
                      <a:pPr algn="l" fontAlgn="t"/>
                      <a:endParaRPr lang="nl-NL" sz="800" b="0" i="0" u="none" strike="noStrike" dirty="0">
                        <a:solidFill>
                          <a:srgbClr val="000000"/>
                        </a:solidFill>
                        <a:effectLst/>
                        <a:latin typeface="Calibri" panose="020F0502020204030204" pitchFamily="34" charset="0"/>
                      </a:endParaRPr>
                    </a:p>
                  </a:txBody>
                  <a:tcPr marL="7055" marR="7055" marT="7053" marB="0">
                    <a:lnL>
                      <a:noFill/>
                    </a:lnL>
                    <a:lnR>
                      <a:noFill/>
                    </a:lnR>
                    <a:lnT>
                      <a:noFill/>
                    </a:lnT>
                    <a:lnB>
                      <a:noFill/>
                    </a:lnB>
                  </a:tcPr>
                </a:tc>
                <a:extLst>
                  <a:ext uri="{0D108BD9-81ED-4DB2-BD59-A6C34878D82A}">
                    <a16:rowId xmlns:a16="http://schemas.microsoft.com/office/drawing/2014/main" val="10019"/>
                  </a:ext>
                </a:extLst>
              </a:tr>
            </a:tbl>
          </a:graphicData>
        </a:graphic>
      </p:graphicFrame>
      <p:sp>
        <p:nvSpPr>
          <p:cNvPr id="11" name="Stroomdiagram: Verbindingslijn 10"/>
          <p:cNvSpPr/>
          <p:nvPr/>
        </p:nvSpPr>
        <p:spPr>
          <a:xfrm>
            <a:off x="6516688" y="2060575"/>
            <a:ext cx="46037" cy="46038"/>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3" name="Stroomdiagram: Verbindingslijn 12"/>
          <p:cNvSpPr/>
          <p:nvPr/>
        </p:nvSpPr>
        <p:spPr>
          <a:xfrm>
            <a:off x="6527800" y="4581525"/>
            <a:ext cx="46038" cy="46038"/>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5" name="Stroomdiagram: Verbindingslijn 14"/>
          <p:cNvSpPr/>
          <p:nvPr/>
        </p:nvSpPr>
        <p:spPr>
          <a:xfrm>
            <a:off x="6516688" y="2349500"/>
            <a:ext cx="46037" cy="46038"/>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6" name="Stroomdiagram: Verbindingslijn 15"/>
          <p:cNvSpPr/>
          <p:nvPr/>
        </p:nvSpPr>
        <p:spPr>
          <a:xfrm>
            <a:off x="6524625" y="2632075"/>
            <a:ext cx="46038" cy="46038"/>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7" name="Stroomdiagram: Verbindingslijn 16"/>
          <p:cNvSpPr/>
          <p:nvPr/>
        </p:nvSpPr>
        <p:spPr>
          <a:xfrm>
            <a:off x="6524625" y="3357563"/>
            <a:ext cx="46038" cy="46037"/>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8" name="Stroomdiagram: Verbindingslijn 17"/>
          <p:cNvSpPr/>
          <p:nvPr/>
        </p:nvSpPr>
        <p:spPr>
          <a:xfrm>
            <a:off x="6524625" y="3838575"/>
            <a:ext cx="46038" cy="46038"/>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9" name="Stroomdiagram: Verbindingslijn 18"/>
          <p:cNvSpPr/>
          <p:nvPr/>
        </p:nvSpPr>
        <p:spPr>
          <a:xfrm>
            <a:off x="6521450" y="2924175"/>
            <a:ext cx="46038" cy="4445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20" name="Stroomdiagram: Verbindingslijn 19"/>
          <p:cNvSpPr/>
          <p:nvPr/>
        </p:nvSpPr>
        <p:spPr>
          <a:xfrm>
            <a:off x="6527800" y="5661025"/>
            <a:ext cx="46038" cy="4445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21" name="Stroomdiagram: Verbindingslijn 20"/>
          <p:cNvSpPr/>
          <p:nvPr/>
        </p:nvSpPr>
        <p:spPr>
          <a:xfrm>
            <a:off x="6529388" y="6040438"/>
            <a:ext cx="46037" cy="4445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23" name="Stroomdiagram: Verbindingslijn 22"/>
          <p:cNvSpPr/>
          <p:nvPr/>
        </p:nvSpPr>
        <p:spPr>
          <a:xfrm>
            <a:off x="6524625" y="3981450"/>
            <a:ext cx="46038" cy="46038"/>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24" name="Stroomdiagram: Verbindingslijn 23"/>
          <p:cNvSpPr/>
          <p:nvPr/>
        </p:nvSpPr>
        <p:spPr>
          <a:xfrm>
            <a:off x="6526213" y="4268788"/>
            <a:ext cx="46037" cy="47625"/>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25" name="Stroomdiagram: Verbindingslijn 24"/>
          <p:cNvSpPr/>
          <p:nvPr/>
        </p:nvSpPr>
        <p:spPr>
          <a:xfrm>
            <a:off x="6527800" y="5229225"/>
            <a:ext cx="46038" cy="46038"/>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26" name="Stroomdiagram: Verbindingslijn 25"/>
          <p:cNvSpPr/>
          <p:nvPr/>
        </p:nvSpPr>
        <p:spPr>
          <a:xfrm>
            <a:off x="6526213" y="4724400"/>
            <a:ext cx="46037" cy="46038"/>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29" name="Stroomdiagram: Verbindingslijn 28"/>
          <p:cNvSpPr/>
          <p:nvPr/>
        </p:nvSpPr>
        <p:spPr>
          <a:xfrm>
            <a:off x="6526213" y="4941888"/>
            <a:ext cx="46037" cy="46037"/>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27" name="Stroomdiagram: Verbindingslijn 26"/>
          <p:cNvSpPr/>
          <p:nvPr/>
        </p:nvSpPr>
        <p:spPr>
          <a:xfrm>
            <a:off x="6526213" y="3487738"/>
            <a:ext cx="46037" cy="44450"/>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Tree>
    <p:extLst>
      <p:ext uri="{BB962C8B-B14F-4D97-AF65-F5344CB8AC3E}">
        <p14:creationId xmlns:p14="http://schemas.microsoft.com/office/powerpoint/2010/main" val="1019403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a:xfrm>
            <a:off x="1176338" y="333375"/>
            <a:ext cx="7653337" cy="1143000"/>
          </a:xfrm>
        </p:spPr>
        <p:txBody>
          <a:bodyPr/>
          <a:lstStyle/>
          <a:p>
            <a:r>
              <a:rPr lang="nl-NL" altLang="nl-NL" sz="2400" dirty="0"/>
              <a:t>Acties onderwerp 1.1 </a:t>
            </a:r>
            <a:br>
              <a:rPr lang="nl-NL" altLang="nl-NL" sz="2400" dirty="0"/>
            </a:br>
            <a:r>
              <a:rPr lang="nl-NL" altLang="nl-NL" sz="2400" dirty="0"/>
              <a:t>Ambitieus onderwijs dat alle leerlingen en studenten uitdaagt</a:t>
            </a:r>
          </a:p>
        </p:txBody>
      </p:sp>
      <p:cxnSp>
        <p:nvCxnSpPr>
          <p:cNvPr id="3" name="Rechte verbindingslijn 2"/>
          <p:cNvCxnSpPr/>
          <p:nvPr/>
        </p:nvCxnSpPr>
        <p:spPr>
          <a:xfrm>
            <a:off x="5003800" y="1917700"/>
            <a:ext cx="17463" cy="3816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Rechte verbindingslijn 4"/>
          <p:cNvCxnSpPr/>
          <p:nvPr/>
        </p:nvCxnSpPr>
        <p:spPr>
          <a:xfrm>
            <a:off x="1273175" y="1914525"/>
            <a:ext cx="7058025" cy="0"/>
          </a:xfrm>
          <a:prstGeom prst="line">
            <a:avLst/>
          </a:prstGeom>
        </p:spPr>
        <p:style>
          <a:lnRef idx="1">
            <a:schemeClr val="accent1"/>
          </a:lnRef>
          <a:fillRef idx="0">
            <a:schemeClr val="accent1"/>
          </a:fillRef>
          <a:effectRef idx="0">
            <a:schemeClr val="accent1"/>
          </a:effectRef>
          <a:fontRef idx="minor">
            <a:schemeClr val="tx1"/>
          </a:fontRef>
        </p:style>
      </p:cxnSp>
      <p:sp>
        <p:nvSpPr>
          <p:cNvPr id="22533" name="Tekstvak 6"/>
          <p:cNvSpPr txBox="1">
            <a:spLocks noChangeArrowheads="1"/>
          </p:cNvSpPr>
          <p:nvPr/>
        </p:nvSpPr>
        <p:spPr bwMode="auto">
          <a:xfrm>
            <a:off x="1835150" y="1557338"/>
            <a:ext cx="29527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nl-NL" sz="1600" dirty="0">
                <a:solidFill>
                  <a:srgbClr val="000000"/>
                </a:solidFill>
                <a:latin typeface="Verdana"/>
                <a:cs typeface="Arial" pitchFamily="34" charset="0"/>
              </a:rPr>
              <a:t>Beleidsagenda voor 2017</a:t>
            </a:r>
          </a:p>
        </p:txBody>
      </p:sp>
      <p:sp>
        <p:nvSpPr>
          <p:cNvPr id="22534" name="Tekstvak 9"/>
          <p:cNvSpPr txBox="1">
            <a:spLocks noChangeArrowheads="1"/>
          </p:cNvSpPr>
          <p:nvPr/>
        </p:nvSpPr>
        <p:spPr bwMode="auto">
          <a:xfrm>
            <a:off x="5219700" y="1562100"/>
            <a:ext cx="29527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nl-NL" sz="1600" dirty="0">
                <a:solidFill>
                  <a:srgbClr val="000000"/>
                </a:solidFill>
                <a:latin typeface="Verdana"/>
                <a:cs typeface="Arial" pitchFamily="34" charset="0"/>
              </a:rPr>
              <a:t>Verantwoording over 2017</a:t>
            </a:r>
          </a:p>
        </p:txBody>
      </p:sp>
      <p:pic>
        <p:nvPicPr>
          <p:cNvPr id="22535"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3800" y="6081713"/>
            <a:ext cx="1482725"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6" name="Tekstvak 8"/>
          <p:cNvSpPr txBox="1">
            <a:spLocks noChangeArrowheads="1"/>
          </p:cNvSpPr>
          <p:nvPr/>
        </p:nvSpPr>
        <p:spPr bwMode="auto">
          <a:xfrm>
            <a:off x="8388350" y="6524625"/>
            <a:ext cx="360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nl-NL" sz="800" dirty="0">
                <a:solidFill>
                  <a:srgbClr val="000000"/>
                </a:solidFill>
                <a:latin typeface="Arial" pitchFamily="34" charset="0"/>
                <a:cs typeface="Arial" pitchFamily="34" charset="0"/>
              </a:rPr>
              <a:t>19</a:t>
            </a:r>
          </a:p>
        </p:txBody>
      </p:sp>
      <p:sp>
        <p:nvSpPr>
          <p:cNvPr id="4" name="Tekstvak 3"/>
          <p:cNvSpPr txBox="1"/>
          <p:nvPr/>
        </p:nvSpPr>
        <p:spPr>
          <a:xfrm>
            <a:off x="539750" y="1974850"/>
            <a:ext cx="4413250" cy="4385816"/>
          </a:xfrm>
          <a:prstGeom prst="rect">
            <a:avLst/>
          </a:prstGeom>
          <a:noFill/>
        </p:spPr>
        <p:txBody>
          <a:bodyPr>
            <a:spAutoFit/>
          </a:bodyPr>
          <a:lstStyle/>
          <a:p>
            <a:pPr marL="285750" indent="-285750" fontAlgn="base">
              <a:spcBef>
                <a:spcPct val="0"/>
              </a:spcBef>
              <a:spcAft>
                <a:spcPct val="0"/>
              </a:spcAft>
              <a:buFont typeface="Arial" panose="020B0604020202020204" pitchFamily="34" charset="0"/>
              <a:buChar char="•"/>
              <a:defRPr/>
            </a:pPr>
            <a:r>
              <a:rPr lang="nl-NL" sz="900" dirty="0">
                <a:solidFill>
                  <a:srgbClr val="006699"/>
                </a:solidFill>
                <a:cs typeface="Arial" pitchFamily="34" charset="0"/>
              </a:rPr>
              <a:t>Vve: inzet maatregelen ter verbetering van de educatieve kwaliteit op voorschoolse educatie voor kinderen met risico op taalachterstand. (Kamerstuk </a:t>
            </a:r>
            <a:r>
              <a:rPr lang="nl-NL" sz="900" u="sng" dirty="0">
                <a:solidFill>
                  <a:srgbClr val="006699"/>
                </a:solidFill>
                <a:cs typeface="Arial" pitchFamily="34" charset="0"/>
                <a:hlinkClick r:id="rId4"/>
              </a:rPr>
              <a:t>31293, nr. 325</a:t>
            </a:r>
            <a:r>
              <a:rPr lang="nl-NL" sz="900" dirty="0">
                <a:solidFill>
                  <a:srgbClr val="006699"/>
                </a:solidFill>
                <a:cs typeface="Arial" pitchFamily="34" charset="0"/>
              </a:rPr>
              <a:t>)</a:t>
            </a:r>
          </a:p>
          <a:p>
            <a:pPr marL="285750" indent="-285750" fontAlgn="base">
              <a:spcBef>
                <a:spcPct val="0"/>
              </a:spcBef>
              <a:spcAft>
                <a:spcPct val="0"/>
              </a:spcAft>
              <a:buFont typeface="Arial" panose="020B0604020202020204" pitchFamily="34" charset="0"/>
              <a:buChar char="•"/>
              <a:defRPr/>
            </a:pPr>
            <a:endParaRPr lang="nl-NL" sz="900" dirty="0">
              <a:solidFill>
                <a:srgbClr val="006699"/>
              </a:solidFill>
              <a:cs typeface="Arial" pitchFamily="34" charset="0"/>
            </a:endParaRPr>
          </a:p>
          <a:p>
            <a:pPr marL="285750" indent="-285750" fontAlgn="base">
              <a:spcBef>
                <a:spcPct val="0"/>
              </a:spcBef>
              <a:spcAft>
                <a:spcPct val="0"/>
              </a:spcAft>
              <a:buFont typeface="Arial" panose="020B0604020202020204" pitchFamily="34" charset="0"/>
              <a:buChar char="•"/>
              <a:defRPr/>
            </a:pPr>
            <a:r>
              <a:rPr lang="nl-NL" sz="900" dirty="0">
                <a:solidFill>
                  <a:srgbClr val="006699"/>
                </a:solidFill>
                <a:cs typeface="Arial" pitchFamily="34" charset="0"/>
              </a:rPr>
              <a:t>Mbo: </a:t>
            </a:r>
          </a:p>
          <a:p>
            <a:pPr marL="628650" lvl="1" indent="-171450" fontAlgn="base">
              <a:spcBef>
                <a:spcPct val="0"/>
              </a:spcBef>
              <a:spcAft>
                <a:spcPct val="0"/>
              </a:spcAft>
              <a:buFontTx/>
              <a:buChar char="-"/>
              <a:defRPr/>
            </a:pPr>
            <a:r>
              <a:rPr lang="nl-NL" sz="900" dirty="0">
                <a:solidFill>
                  <a:srgbClr val="006699"/>
                </a:solidFill>
                <a:cs typeface="Arial" pitchFamily="34" charset="0"/>
              </a:rPr>
              <a:t>Wetsvoorstel (Kamerstuk </a:t>
            </a:r>
            <a:r>
              <a:rPr lang="nl-NL" sz="900" u="sng" dirty="0">
                <a:solidFill>
                  <a:srgbClr val="006699"/>
                </a:solidFill>
                <a:cs typeface="Arial" pitchFamily="34" charset="0"/>
                <a:hlinkClick r:id="rId5"/>
              </a:rPr>
              <a:t>34457</a:t>
            </a:r>
            <a:r>
              <a:rPr lang="nl-NL" sz="900" dirty="0">
                <a:solidFill>
                  <a:srgbClr val="006699"/>
                </a:solidFill>
                <a:cs typeface="Arial" pitchFamily="34" charset="0"/>
              </a:rPr>
              <a:t>) ter invoering van vroegtijdige aanmelddatum voor en toelatingsrecht tot beroepsonderwijs. Beoogde inwerkingtredingsdatum 1 augustus 2017.</a:t>
            </a:r>
          </a:p>
          <a:p>
            <a:pPr marL="628650" lvl="1" indent="-171450" fontAlgn="base">
              <a:spcBef>
                <a:spcPct val="0"/>
              </a:spcBef>
              <a:spcAft>
                <a:spcPct val="0"/>
              </a:spcAft>
              <a:buFontTx/>
              <a:buChar char="-"/>
              <a:defRPr/>
            </a:pPr>
            <a:r>
              <a:rPr lang="nl-NL" sz="900" dirty="0">
                <a:solidFill>
                  <a:srgbClr val="006699"/>
                </a:solidFill>
                <a:cs typeface="Arial" pitchFamily="34" charset="0"/>
              </a:rPr>
              <a:t>Vervolgplannen voor aanpak loopbaanoriëntatie en -begeleiding (gelanceerd).</a:t>
            </a:r>
          </a:p>
          <a:p>
            <a:pPr marL="628650" lvl="1" indent="-171450" fontAlgn="base">
              <a:spcBef>
                <a:spcPct val="0"/>
              </a:spcBef>
              <a:spcAft>
                <a:spcPct val="0"/>
              </a:spcAft>
              <a:buFontTx/>
              <a:buChar char="-"/>
              <a:defRPr/>
            </a:pPr>
            <a:r>
              <a:rPr lang="nl-NL" sz="900" dirty="0">
                <a:solidFill>
                  <a:srgbClr val="006699"/>
                </a:solidFill>
                <a:cs typeface="Arial" pitchFamily="34" charset="0"/>
              </a:rPr>
              <a:t>Driejarige mbo-opleidingen (intensiever, uitdagender, aantrekkelijker voor studenten (van mbo naar hbo) (ingevoerd).</a:t>
            </a:r>
          </a:p>
          <a:p>
            <a:pPr marL="628650" lvl="1" indent="-171450" fontAlgn="base">
              <a:spcBef>
                <a:spcPct val="0"/>
              </a:spcBef>
              <a:spcAft>
                <a:spcPct val="0"/>
              </a:spcAft>
              <a:buFontTx/>
              <a:buChar char="-"/>
              <a:defRPr/>
            </a:pPr>
            <a:r>
              <a:rPr lang="nl-NL" sz="900" dirty="0">
                <a:solidFill>
                  <a:srgbClr val="006699"/>
                </a:solidFill>
                <a:cs typeface="Arial" pitchFamily="34" charset="0"/>
              </a:rPr>
              <a:t>Alle jongeren een startkwalificatie (mbo belangrijke verantwoordelijkheid voorkomen voortijdig schoolverlaten) door: </a:t>
            </a:r>
          </a:p>
          <a:p>
            <a:pPr marL="1085850" lvl="2" indent="-171450" fontAlgn="base">
              <a:spcBef>
                <a:spcPct val="0"/>
              </a:spcBef>
              <a:spcAft>
                <a:spcPct val="0"/>
              </a:spcAft>
              <a:buFontTx/>
              <a:buChar char="-"/>
              <a:defRPr/>
            </a:pPr>
            <a:r>
              <a:rPr lang="nl-NL" sz="900" dirty="0">
                <a:solidFill>
                  <a:srgbClr val="006699"/>
                </a:solidFill>
                <a:cs typeface="Arial" pitchFamily="34" charset="0"/>
              </a:rPr>
              <a:t>Inzet extra middelen voor politieke prioriteiten </a:t>
            </a:r>
            <a:br>
              <a:rPr lang="nl-NL" sz="900" dirty="0">
                <a:solidFill>
                  <a:srgbClr val="006699"/>
                </a:solidFill>
                <a:cs typeface="Arial" pitchFamily="34" charset="0"/>
              </a:rPr>
            </a:br>
            <a:r>
              <a:rPr lang="nl-NL" sz="900" dirty="0">
                <a:solidFill>
                  <a:srgbClr val="006699"/>
                </a:solidFill>
                <a:cs typeface="Arial" pitchFamily="34" charset="0"/>
              </a:rPr>
              <a:t>€ 10 miljoen voor schoolkostencompensatie in  mbo voor gezinnen met lage inkomens.</a:t>
            </a:r>
          </a:p>
          <a:p>
            <a:pPr marL="628650" lvl="1" indent="-171450" fontAlgn="base">
              <a:spcBef>
                <a:spcPct val="0"/>
              </a:spcBef>
              <a:spcAft>
                <a:spcPct val="0"/>
              </a:spcAft>
              <a:buFontTx/>
              <a:buChar char="-"/>
              <a:defRPr/>
            </a:pPr>
            <a:r>
              <a:rPr lang="nl-NL" sz="900" dirty="0">
                <a:solidFill>
                  <a:srgbClr val="006699"/>
                </a:solidFill>
                <a:cs typeface="Arial" pitchFamily="34" charset="0"/>
              </a:rPr>
              <a:t>Bevordering stapelen diploma’s door: </a:t>
            </a:r>
          </a:p>
          <a:p>
            <a:pPr marL="1085850" lvl="2" indent="-171450" fontAlgn="base">
              <a:spcBef>
                <a:spcPct val="0"/>
              </a:spcBef>
              <a:spcAft>
                <a:spcPct val="0"/>
              </a:spcAft>
              <a:buFontTx/>
              <a:buChar char="-"/>
              <a:defRPr/>
            </a:pPr>
            <a:r>
              <a:rPr lang="nl-NL" sz="900" dirty="0">
                <a:solidFill>
                  <a:srgbClr val="006699"/>
                </a:solidFill>
                <a:cs typeface="Arial" pitchFamily="34" charset="0"/>
              </a:rPr>
              <a:t>invoering van </a:t>
            </a:r>
            <a:r>
              <a:rPr lang="nl-NL" sz="900" dirty="0" err="1">
                <a:solidFill>
                  <a:srgbClr val="006699"/>
                </a:solidFill>
                <a:cs typeface="Arial" pitchFamily="34" charset="0"/>
              </a:rPr>
              <a:t>associate</a:t>
            </a:r>
            <a:r>
              <a:rPr lang="nl-NL" sz="900" dirty="0">
                <a:solidFill>
                  <a:srgbClr val="006699"/>
                </a:solidFill>
                <a:cs typeface="Arial" pitchFamily="34" charset="0"/>
              </a:rPr>
              <a:t> </a:t>
            </a:r>
            <a:r>
              <a:rPr lang="nl-NL" sz="900" dirty="0" err="1">
                <a:solidFill>
                  <a:srgbClr val="006699"/>
                </a:solidFill>
                <a:cs typeface="Arial" pitchFamily="34" charset="0"/>
              </a:rPr>
              <a:t>degrees</a:t>
            </a:r>
            <a:r>
              <a:rPr lang="nl-NL" sz="900" dirty="0">
                <a:solidFill>
                  <a:srgbClr val="006699"/>
                </a:solidFill>
                <a:cs typeface="Arial" pitchFamily="34" charset="0"/>
              </a:rPr>
              <a:t> als zelfstandige opleiding.</a:t>
            </a:r>
          </a:p>
          <a:p>
            <a:pPr marL="1085850" lvl="2" indent="-171450" fontAlgn="base">
              <a:spcBef>
                <a:spcPct val="0"/>
              </a:spcBef>
              <a:spcAft>
                <a:spcPct val="0"/>
              </a:spcAft>
              <a:buFontTx/>
              <a:buChar char="-"/>
              <a:defRPr/>
            </a:pPr>
            <a:r>
              <a:rPr lang="nl-NL" sz="900" dirty="0">
                <a:solidFill>
                  <a:srgbClr val="006699"/>
                </a:solidFill>
                <a:cs typeface="Arial" pitchFamily="34" charset="0"/>
              </a:rPr>
              <a:t>Invoering van keuzedelen in het mbo.</a:t>
            </a:r>
          </a:p>
          <a:p>
            <a:pPr marL="1085850" lvl="2" indent="-171450" fontAlgn="base">
              <a:spcBef>
                <a:spcPct val="0"/>
              </a:spcBef>
              <a:spcAft>
                <a:spcPct val="0"/>
              </a:spcAft>
              <a:buFontTx/>
              <a:buChar char="-"/>
              <a:defRPr/>
            </a:pPr>
            <a:r>
              <a:rPr lang="nl-NL" sz="900" dirty="0">
                <a:solidFill>
                  <a:srgbClr val="006699"/>
                </a:solidFill>
                <a:cs typeface="Arial" pitchFamily="34" charset="0"/>
              </a:rPr>
              <a:t>Soepele overgangen naar en binnen het mbo.</a:t>
            </a:r>
          </a:p>
          <a:p>
            <a:pPr lvl="2" fontAlgn="base">
              <a:spcBef>
                <a:spcPct val="0"/>
              </a:spcBef>
              <a:spcAft>
                <a:spcPct val="0"/>
              </a:spcAft>
              <a:defRPr/>
            </a:pPr>
            <a:endParaRPr lang="nl-NL" sz="900" dirty="0">
              <a:solidFill>
                <a:srgbClr val="006699"/>
              </a:solidFill>
              <a:latin typeface="Arial" pitchFamily="34" charset="0"/>
              <a:cs typeface="Arial" pitchFamily="34" charset="0"/>
            </a:endParaRPr>
          </a:p>
          <a:p>
            <a:pPr marL="1085850" lvl="2" indent="-171450" fontAlgn="base">
              <a:spcBef>
                <a:spcPct val="0"/>
              </a:spcBef>
              <a:spcAft>
                <a:spcPct val="0"/>
              </a:spcAft>
              <a:buFontTx/>
              <a:buChar char="-"/>
              <a:defRPr/>
            </a:pPr>
            <a:endParaRPr lang="nl-NL" sz="900" dirty="0">
              <a:solidFill>
                <a:srgbClr val="000000"/>
              </a:solidFill>
              <a:latin typeface="Arial" pitchFamily="34" charset="0"/>
              <a:cs typeface="Arial" pitchFamily="34" charset="0"/>
            </a:endParaRPr>
          </a:p>
          <a:p>
            <a:pPr marL="285750" indent="-285750" fontAlgn="base">
              <a:spcBef>
                <a:spcPct val="0"/>
              </a:spcBef>
              <a:spcAft>
                <a:spcPct val="0"/>
              </a:spcAft>
              <a:buFont typeface="Arial" panose="020B0604020202020204" pitchFamily="34" charset="0"/>
              <a:buChar char="•"/>
              <a:defRPr/>
            </a:pPr>
            <a:endParaRPr lang="nl-NL" sz="900" dirty="0">
              <a:solidFill>
                <a:srgbClr val="000000"/>
              </a:solidFill>
              <a:latin typeface="Arial" pitchFamily="34" charset="0"/>
              <a:cs typeface="Arial" pitchFamily="34" charset="0"/>
            </a:endParaRPr>
          </a:p>
          <a:p>
            <a:pPr marL="285750" indent="-285750" fontAlgn="base">
              <a:spcBef>
                <a:spcPct val="0"/>
              </a:spcBef>
              <a:spcAft>
                <a:spcPct val="0"/>
              </a:spcAft>
              <a:buFont typeface="Arial" panose="020B0604020202020204" pitchFamily="34" charset="0"/>
              <a:buChar char="•"/>
              <a:defRPr/>
            </a:pPr>
            <a:endParaRPr lang="nl-NL" sz="900" dirty="0">
              <a:solidFill>
                <a:srgbClr val="000000"/>
              </a:solidFill>
              <a:latin typeface="Arial" pitchFamily="34" charset="0"/>
              <a:cs typeface="Arial" pitchFamily="34" charset="0"/>
            </a:endParaRPr>
          </a:p>
          <a:p>
            <a:pPr marL="285750" indent="-285750" fontAlgn="base">
              <a:spcBef>
                <a:spcPct val="0"/>
              </a:spcBef>
              <a:spcAft>
                <a:spcPct val="0"/>
              </a:spcAft>
              <a:buFont typeface="Arial" panose="020B0604020202020204" pitchFamily="34" charset="0"/>
              <a:buChar char="•"/>
              <a:defRPr/>
            </a:pPr>
            <a:endParaRPr lang="nl-NL" sz="900" dirty="0">
              <a:solidFill>
                <a:srgbClr val="000000"/>
              </a:solidFill>
              <a:latin typeface="Arial" pitchFamily="34" charset="0"/>
              <a:cs typeface="Arial" pitchFamily="34" charset="0"/>
            </a:endParaRPr>
          </a:p>
          <a:p>
            <a:pPr marL="285750" indent="-285750" fontAlgn="base">
              <a:spcBef>
                <a:spcPct val="0"/>
              </a:spcBef>
              <a:spcAft>
                <a:spcPct val="0"/>
              </a:spcAft>
              <a:buFont typeface="Arial" panose="020B0604020202020204" pitchFamily="34" charset="0"/>
              <a:buChar char="•"/>
              <a:defRPr/>
            </a:pPr>
            <a:endParaRPr lang="nl-NL" sz="900" dirty="0">
              <a:solidFill>
                <a:srgbClr val="000000"/>
              </a:solidFill>
              <a:cs typeface="Arial" pitchFamily="34" charset="0"/>
            </a:endParaRPr>
          </a:p>
        </p:txBody>
      </p:sp>
      <p:sp>
        <p:nvSpPr>
          <p:cNvPr id="22538" name="Tekstvak 2"/>
          <p:cNvSpPr txBox="1">
            <a:spLocks noChangeArrowheads="1"/>
          </p:cNvSpPr>
          <p:nvPr/>
        </p:nvSpPr>
        <p:spPr bwMode="auto">
          <a:xfrm>
            <a:off x="6900863" y="6072188"/>
            <a:ext cx="1873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nl-NL" sz="800">
                <a:solidFill>
                  <a:srgbClr val="000000"/>
                </a:solidFill>
                <a:latin typeface="Arial" pitchFamily="34" charset="0"/>
                <a:cs typeface="Arial" pitchFamily="34" charset="0"/>
              </a:rPr>
              <a:t>Bron: Begroting OCW 2017, p. 8-19</a:t>
            </a:r>
            <a:endParaRPr lang="en-GB" altLang="nl-NL" sz="80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679694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a:xfrm>
            <a:off x="1135063" y="11113"/>
            <a:ext cx="7653337" cy="1143000"/>
          </a:xfrm>
        </p:spPr>
        <p:txBody>
          <a:bodyPr/>
          <a:lstStyle/>
          <a:p>
            <a:r>
              <a:rPr lang="nl-NL" altLang="en-US" sz="3200" dirty="0"/>
              <a:t>Begroting </a:t>
            </a:r>
            <a:r>
              <a:rPr lang="nl-NL" altLang="en-US" sz="3200" dirty="0" err="1"/>
              <a:t>vs</a:t>
            </a:r>
            <a:r>
              <a:rPr lang="nl-NL" altLang="en-US" sz="3200" dirty="0"/>
              <a:t> Realisatie</a:t>
            </a:r>
            <a:endParaRPr lang="en-GB" altLang="en-US" sz="3200" dirty="0"/>
          </a:p>
        </p:txBody>
      </p:sp>
      <p:sp>
        <p:nvSpPr>
          <p:cNvPr id="36867" name="Tekstvak 3"/>
          <p:cNvSpPr txBox="1">
            <a:spLocks noChangeArrowheads="1"/>
          </p:cNvSpPr>
          <p:nvPr/>
        </p:nvSpPr>
        <p:spPr bwMode="auto">
          <a:xfrm>
            <a:off x="3053519" y="1428750"/>
            <a:ext cx="1562100" cy="907941"/>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36000" rIns="36000" bIns="0">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en-US" sz="800" b="1" dirty="0">
                <a:solidFill>
                  <a:srgbClr val="000000"/>
                </a:solidFill>
                <a:latin typeface="Arial" charset="0"/>
                <a:cs typeface="Arial" pitchFamily="34" charset="0"/>
              </a:rPr>
              <a:t>po</a:t>
            </a:r>
          </a:p>
          <a:p>
            <a:pPr eaLnBrk="1" fontAlgn="base" hangingPunct="1">
              <a:spcBef>
                <a:spcPct val="0"/>
              </a:spcBef>
              <a:spcAft>
                <a:spcPct val="0"/>
              </a:spcAft>
              <a:buFontTx/>
              <a:buNone/>
            </a:pPr>
            <a:r>
              <a:rPr lang="nl-NL" altLang="en-US" sz="800" dirty="0">
                <a:solidFill>
                  <a:srgbClr val="000000"/>
                </a:solidFill>
                <a:latin typeface="Arial" charset="0"/>
                <a:cs typeface="Arial" pitchFamily="34" charset="0"/>
              </a:rPr>
              <a:t>Loon en prijsbijstelling    € 39,5</a:t>
            </a:r>
          </a:p>
          <a:p>
            <a:pPr eaLnBrk="1" fontAlgn="base" hangingPunct="1">
              <a:spcBef>
                <a:spcPct val="0"/>
              </a:spcBef>
              <a:spcAft>
                <a:spcPct val="0"/>
              </a:spcAft>
              <a:buFontTx/>
              <a:buNone/>
            </a:pPr>
            <a:r>
              <a:rPr lang="nl-NL" altLang="en-US" sz="800" dirty="0">
                <a:solidFill>
                  <a:srgbClr val="000000"/>
                </a:solidFill>
                <a:latin typeface="Arial" charset="0"/>
                <a:cs typeface="Arial" pitchFamily="34" charset="0"/>
              </a:rPr>
              <a:t>Loonruimte 2015	       € 86 </a:t>
            </a:r>
          </a:p>
          <a:p>
            <a:pPr eaLnBrk="1" fontAlgn="base" hangingPunct="1">
              <a:spcBef>
                <a:spcPct val="0"/>
              </a:spcBef>
              <a:spcAft>
                <a:spcPct val="0"/>
              </a:spcAft>
              <a:buFontTx/>
              <a:buNone/>
            </a:pPr>
            <a:r>
              <a:rPr lang="nl-NL" altLang="en-US" sz="800" dirty="0">
                <a:solidFill>
                  <a:srgbClr val="000000"/>
                </a:solidFill>
                <a:latin typeface="Arial" charset="0"/>
                <a:cs typeface="Arial" pitchFamily="34" charset="0"/>
              </a:rPr>
              <a:t>Subsidies overboeking Lerarenbeurs                  € -20,9</a:t>
            </a:r>
          </a:p>
          <a:p>
            <a:pPr eaLnBrk="1" fontAlgn="base" hangingPunct="1">
              <a:spcBef>
                <a:spcPct val="0"/>
              </a:spcBef>
              <a:spcAft>
                <a:spcPct val="0"/>
              </a:spcAft>
              <a:buFontTx/>
              <a:buNone/>
            </a:pPr>
            <a:r>
              <a:rPr lang="nl-NL" altLang="en-US" sz="800" dirty="0">
                <a:solidFill>
                  <a:srgbClr val="000000"/>
                </a:solidFill>
                <a:latin typeface="Arial" charset="0"/>
                <a:cs typeface="Arial" pitchFamily="34" charset="0"/>
              </a:rPr>
              <a:t>Overboeking </a:t>
            </a:r>
            <a:r>
              <a:rPr lang="nl-NL" altLang="en-US" sz="800" dirty="0" err="1">
                <a:solidFill>
                  <a:srgbClr val="000000"/>
                </a:solidFill>
                <a:latin typeface="Arial" charset="0"/>
                <a:cs typeface="Arial" pitchFamily="34" charset="0"/>
              </a:rPr>
              <a:t>Gemfonds</a:t>
            </a:r>
            <a:r>
              <a:rPr lang="nl-NL" altLang="en-US" sz="800" dirty="0">
                <a:solidFill>
                  <a:srgbClr val="000000"/>
                </a:solidFill>
                <a:latin typeface="Arial" charset="0"/>
                <a:cs typeface="Arial" pitchFamily="34" charset="0"/>
              </a:rPr>
              <a:t> Brede scholen sport en cultuur € -10,9</a:t>
            </a:r>
          </a:p>
        </p:txBody>
      </p:sp>
      <p:sp>
        <p:nvSpPr>
          <p:cNvPr id="36868" name="Tekstvak 6"/>
          <p:cNvSpPr txBox="1">
            <a:spLocks noChangeArrowheads="1"/>
          </p:cNvSpPr>
          <p:nvPr/>
        </p:nvSpPr>
        <p:spPr bwMode="auto">
          <a:xfrm>
            <a:off x="971550" y="764704"/>
            <a:ext cx="1728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algn="ctr" eaLnBrk="1" fontAlgn="base" hangingPunct="1">
              <a:spcBef>
                <a:spcPct val="0"/>
              </a:spcBef>
              <a:spcAft>
                <a:spcPct val="0"/>
              </a:spcAft>
              <a:buFontTx/>
              <a:buNone/>
            </a:pPr>
            <a:r>
              <a:rPr lang="nl-NL" altLang="en-US" sz="1800" dirty="0">
                <a:solidFill>
                  <a:srgbClr val="000000"/>
                </a:solidFill>
                <a:latin typeface="Arial" charset="0"/>
                <a:cs typeface="Arial" pitchFamily="34" charset="0"/>
              </a:rPr>
              <a:t>Uitgaven</a:t>
            </a:r>
            <a:endParaRPr lang="en-GB" altLang="en-US" sz="1800" dirty="0">
              <a:solidFill>
                <a:srgbClr val="000000"/>
              </a:solidFill>
              <a:latin typeface="Arial" charset="0"/>
              <a:cs typeface="Arial" pitchFamily="34" charset="0"/>
            </a:endParaRPr>
          </a:p>
        </p:txBody>
      </p:sp>
      <p:sp>
        <p:nvSpPr>
          <p:cNvPr id="36869" name="Tekstvak 7"/>
          <p:cNvSpPr txBox="1">
            <a:spLocks noChangeArrowheads="1"/>
          </p:cNvSpPr>
          <p:nvPr/>
        </p:nvSpPr>
        <p:spPr bwMode="auto">
          <a:xfrm>
            <a:off x="2941638" y="841375"/>
            <a:ext cx="19081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en-US" sz="1400">
                <a:solidFill>
                  <a:srgbClr val="000000"/>
                </a:solidFill>
                <a:latin typeface="Arial" charset="0"/>
                <a:cs typeface="Arial" pitchFamily="34" charset="0"/>
              </a:rPr>
              <a:t>grootste meer/minder </a:t>
            </a:r>
          </a:p>
          <a:p>
            <a:pPr eaLnBrk="1" fontAlgn="base" hangingPunct="1">
              <a:spcBef>
                <a:spcPct val="0"/>
              </a:spcBef>
              <a:spcAft>
                <a:spcPct val="0"/>
              </a:spcAft>
              <a:buFontTx/>
              <a:buNone/>
            </a:pPr>
            <a:r>
              <a:rPr lang="nl-NL" altLang="en-US" sz="1400">
                <a:solidFill>
                  <a:srgbClr val="000000"/>
                </a:solidFill>
                <a:latin typeface="Arial" charset="0"/>
                <a:cs typeface="Arial" pitchFamily="34" charset="0"/>
              </a:rPr>
              <a:t>uitgaven in mln.</a:t>
            </a:r>
            <a:endParaRPr lang="en-GB" altLang="en-US" sz="1400">
              <a:solidFill>
                <a:srgbClr val="000000"/>
              </a:solidFill>
              <a:latin typeface="Arial" charset="0"/>
              <a:cs typeface="Arial" pitchFamily="34" charset="0"/>
            </a:endParaRPr>
          </a:p>
        </p:txBody>
      </p:sp>
      <p:sp>
        <p:nvSpPr>
          <p:cNvPr id="36870" name="Tekstvak 11"/>
          <p:cNvSpPr txBox="1">
            <a:spLocks noChangeArrowheads="1"/>
          </p:cNvSpPr>
          <p:nvPr/>
        </p:nvSpPr>
        <p:spPr bwMode="auto">
          <a:xfrm>
            <a:off x="3047430" y="2385381"/>
            <a:ext cx="1562100" cy="115416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36000" rIns="36000" bIns="0">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en-US" sz="800" b="1" dirty="0">
                <a:solidFill>
                  <a:srgbClr val="000000"/>
                </a:solidFill>
                <a:latin typeface="Arial" charset="0"/>
                <a:cs typeface="Arial" pitchFamily="34" charset="0"/>
              </a:rPr>
              <a:t>vo</a:t>
            </a:r>
          </a:p>
          <a:p>
            <a:pPr eaLnBrk="1" fontAlgn="base" hangingPunct="1">
              <a:spcBef>
                <a:spcPct val="0"/>
              </a:spcBef>
              <a:spcAft>
                <a:spcPct val="0"/>
              </a:spcAft>
              <a:buFontTx/>
              <a:buNone/>
            </a:pPr>
            <a:r>
              <a:rPr lang="nl-NL" altLang="en-US" sz="800" dirty="0">
                <a:solidFill>
                  <a:srgbClr val="000000"/>
                </a:solidFill>
                <a:latin typeface="Arial" charset="0"/>
                <a:cs typeface="Arial" pitchFamily="34" charset="0"/>
              </a:rPr>
              <a:t>Leerlingenraming          € 33,5</a:t>
            </a:r>
          </a:p>
          <a:p>
            <a:pPr eaLnBrk="1" fontAlgn="base" hangingPunct="1">
              <a:spcBef>
                <a:spcPct val="0"/>
              </a:spcBef>
              <a:spcAft>
                <a:spcPct val="0"/>
              </a:spcAft>
              <a:buFontTx/>
              <a:buNone/>
            </a:pPr>
            <a:r>
              <a:rPr lang="nl-NL" altLang="en-US" sz="800" dirty="0">
                <a:solidFill>
                  <a:srgbClr val="000000"/>
                </a:solidFill>
                <a:latin typeface="Arial" charset="0"/>
                <a:cs typeface="Arial" pitchFamily="34" charset="0"/>
              </a:rPr>
              <a:t>Eindejaarsmarge	      €  8,7 </a:t>
            </a:r>
          </a:p>
          <a:p>
            <a:pPr eaLnBrk="1" fontAlgn="base" hangingPunct="1">
              <a:spcBef>
                <a:spcPct val="0"/>
              </a:spcBef>
              <a:spcAft>
                <a:spcPct val="0"/>
              </a:spcAft>
              <a:buFontTx/>
              <a:buNone/>
            </a:pPr>
            <a:r>
              <a:rPr lang="nl-NL" altLang="en-US" sz="800" dirty="0">
                <a:solidFill>
                  <a:srgbClr val="000000"/>
                </a:solidFill>
                <a:latin typeface="Arial" charset="0"/>
                <a:cs typeface="Arial" pitchFamily="34" charset="0"/>
              </a:rPr>
              <a:t>Loon en prijsbijstelling   €  30,2</a:t>
            </a:r>
          </a:p>
          <a:p>
            <a:pPr eaLnBrk="1" fontAlgn="base" hangingPunct="1">
              <a:spcBef>
                <a:spcPct val="0"/>
              </a:spcBef>
              <a:spcAft>
                <a:spcPct val="0"/>
              </a:spcAft>
              <a:buFontTx/>
              <a:buNone/>
            </a:pPr>
            <a:r>
              <a:rPr lang="nl-NL" altLang="en-US" sz="800" dirty="0">
                <a:solidFill>
                  <a:srgbClr val="000000"/>
                </a:solidFill>
                <a:latin typeface="Arial" charset="0"/>
                <a:cs typeface="Arial" pitchFamily="34" charset="0"/>
              </a:rPr>
              <a:t>Loonruimte 2015           € 62,5</a:t>
            </a:r>
          </a:p>
          <a:p>
            <a:pPr eaLnBrk="1" fontAlgn="base" hangingPunct="1">
              <a:spcBef>
                <a:spcPct val="0"/>
              </a:spcBef>
              <a:spcAft>
                <a:spcPct val="0"/>
              </a:spcAft>
              <a:buFontTx/>
              <a:buNone/>
            </a:pPr>
            <a:r>
              <a:rPr lang="nl-NL" altLang="en-US" sz="800" dirty="0">
                <a:solidFill>
                  <a:srgbClr val="000000"/>
                </a:solidFill>
                <a:latin typeface="Arial" charset="0"/>
                <a:cs typeface="Arial" pitchFamily="34" charset="0"/>
              </a:rPr>
              <a:t>Nieuwkomers + 1</a:t>
            </a:r>
            <a:r>
              <a:rPr lang="nl-NL" altLang="en-US" sz="800" baseline="30000" dirty="0">
                <a:solidFill>
                  <a:srgbClr val="000000"/>
                </a:solidFill>
                <a:latin typeface="Arial" charset="0"/>
                <a:cs typeface="Arial" pitchFamily="34" charset="0"/>
              </a:rPr>
              <a:t>e</a:t>
            </a:r>
            <a:r>
              <a:rPr lang="nl-NL" altLang="en-US" sz="800" dirty="0">
                <a:solidFill>
                  <a:srgbClr val="000000"/>
                </a:solidFill>
                <a:latin typeface="Arial" charset="0"/>
                <a:cs typeface="Arial" pitchFamily="34" charset="0"/>
              </a:rPr>
              <a:t> opvang vreemdelingen 	      € 18,6</a:t>
            </a:r>
          </a:p>
          <a:p>
            <a:pPr eaLnBrk="1" fontAlgn="base" hangingPunct="1">
              <a:spcBef>
                <a:spcPct val="0"/>
              </a:spcBef>
              <a:spcAft>
                <a:spcPct val="0"/>
              </a:spcAft>
              <a:buFontTx/>
              <a:buNone/>
            </a:pPr>
            <a:r>
              <a:rPr lang="nl-NL" altLang="en-US" sz="800" dirty="0">
                <a:solidFill>
                  <a:srgbClr val="000000"/>
                </a:solidFill>
                <a:latin typeface="Arial" charset="0"/>
                <a:cs typeface="Arial" pitchFamily="34" charset="0"/>
              </a:rPr>
              <a:t>Kasschuif valuta risico </a:t>
            </a:r>
          </a:p>
          <a:p>
            <a:pPr eaLnBrk="1" fontAlgn="base" hangingPunct="1">
              <a:spcBef>
                <a:spcPct val="0"/>
              </a:spcBef>
              <a:spcAft>
                <a:spcPct val="0"/>
              </a:spcAft>
              <a:buFontTx/>
              <a:buNone/>
            </a:pPr>
            <a:r>
              <a:rPr lang="nl-NL" altLang="en-US" sz="800" dirty="0">
                <a:solidFill>
                  <a:srgbClr val="000000"/>
                </a:solidFill>
                <a:latin typeface="Arial" charset="0"/>
                <a:cs typeface="Arial" pitchFamily="34" charset="0"/>
              </a:rPr>
              <a:t>Caribisch Nederland      €1,1</a:t>
            </a:r>
            <a:endParaRPr lang="en-GB" altLang="en-US" sz="800" dirty="0">
              <a:solidFill>
                <a:srgbClr val="000000"/>
              </a:solidFill>
              <a:latin typeface="Arial" charset="0"/>
              <a:cs typeface="Arial" pitchFamily="34" charset="0"/>
            </a:endParaRPr>
          </a:p>
        </p:txBody>
      </p:sp>
      <p:sp>
        <p:nvSpPr>
          <p:cNvPr id="36871" name="Tekstvak 17"/>
          <p:cNvSpPr txBox="1">
            <a:spLocks noChangeArrowheads="1"/>
          </p:cNvSpPr>
          <p:nvPr/>
        </p:nvSpPr>
        <p:spPr bwMode="auto">
          <a:xfrm>
            <a:off x="7380312" y="1443228"/>
            <a:ext cx="1639864" cy="66172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36000" rIns="36000" bIns="0">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en-US" sz="800" b="1" dirty="0">
                <a:solidFill>
                  <a:srgbClr val="000000"/>
                </a:solidFill>
                <a:latin typeface="Arial" charset="0"/>
                <a:cs typeface="Arial" pitchFamily="34" charset="0"/>
              </a:rPr>
              <a:t>Po</a:t>
            </a:r>
          </a:p>
          <a:p>
            <a:pPr eaLnBrk="1" fontAlgn="base" hangingPunct="1">
              <a:spcBef>
                <a:spcPct val="0"/>
              </a:spcBef>
              <a:spcAft>
                <a:spcPct val="0"/>
              </a:spcAft>
              <a:buFontTx/>
              <a:buNone/>
            </a:pPr>
            <a:r>
              <a:rPr lang="nl-NL" altLang="en-US" sz="800" dirty="0">
                <a:solidFill>
                  <a:srgbClr val="000000"/>
                </a:solidFill>
                <a:latin typeface="Arial" charset="0"/>
                <a:cs typeface="Arial" pitchFamily="34" charset="0"/>
              </a:rPr>
              <a:t>Afhandeling jaarrekeningen, </a:t>
            </a:r>
          </a:p>
          <a:p>
            <a:pPr eaLnBrk="1" fontAlgn="base" hangingPunct="1">
              <a:spcBef>
                <a:spcPct val="0"/>
              </a:spcBef>
              <a:spcAft>
                <a:spcPct val="0"/>
              </a:spcAft>
              <a:buFontTx/>
              <a:buNone/>
            </a:pPr>
            <a:r>
              <a:rPr lang="nl-NL" altLang="en-US" sz="800" dirty="0">
                <a:solidFill>
                  <a:srgbClr val="000000"/>
                </a:solidFill>
                <a:latin typeface="Arial" charset="0"/>
                <a:cs typeface="Arial" pitchFamily="34" charset="0"/>
              </a:rPr>
              <a:t>afrekening div. subsidies     € 10,5</a:t>
            </a:r>
          </a:p>
          <a:p>
            <a:pPr eaLnBrk="1" fontAlgn="base" hangingPunct="1">
              <a:spcBef>
                <a:spcPct val="0"/>
              </a:spcBef>
              <a:spcAft>
                <a:spcPct val="0"/>
              </a:spcAft>
              <a:buFontTx/>
              <a:buNone/>
            </a:pPr>
            <a:r>
              <a:rPr lang="nl-NL" altLang="en-US" sz="800" dirty="0">
                <a:solidFill>
                  <a:srgbClr val="000000"/>
                </a:solidFill>
                <a:latin typeface="Arial" charset="0"/>
                <a:cs typeface="Arial" pitchFamily="34" charset="0"/>
              </a:rPr>
              <a:t>Terugvordering werkloosheids-kosten                                  €   9,5</a:t>
            </a:r>
          </a:p>
        </p:txBody>
      </p:sp>
      <p:sp>
        <p:nvSpPr>
          <p:cNvPr id="36872" name="Tekstvak 16"/>
          <p:cNvSpPr txBox="1">
            <a:spLocks noChangeArrowheads="1"/>
          </p:cNvSpPr>
          <p:nvPr/>
        </p:nvSpPr>
        <p:spPr bwMode="auto">
          <a:xfrm>
            <a:off x="395288" y="959967"/>
            <a:ext cx="647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en-US" sz="800" b="1" dirty="0">
                <a:solidFill>
                  <a:srgbClr val="000000"/>
                </a:solidFill>
                <a:latin typeface="Arial" charset="0"/>
                <a:cs typeface="Arial" pitchFamily="34" charset="0"/>
              </a:rPr>
              <a:t>X 1.000</a:t>
            </a:r>
            <a:endParaRPr lang="en-GB" altLang="en-US" sz="800" b="1" dirty="0">
              <a:solidFill>
                <a:srgbClr val="000000"/>
              </a:solidFill>
              <a:latin typeface="Arial" charset="0"/>
              <a:cs typeface="Arial" pitchFamily="34" charset="0"/>
            </a:endParaRPr>
          </a:p>
        </p:txBody>
      </p:sp>
      <p:sp>
        <p:nvSpPr>
          <p:cNvPr id="36873" name="Tekstvak 21"/>
          <p:cNvSpPr txBox="1">
            <a:spLocks noChangeArrowheads="1"/>
          </p:cNvSpPr>
          <p:nvPr/>
        </p:nvSpPr>
        <p:spPr bwMode="auto">
          <a:xfrm>
            <a:off x="4818121" y="915516"/>
            <a:ext cx="647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en-US" sz="800" b="1" dirty="0">
                <a:solidFill>
                  <a:srgbClr val="000000"/>
                </a:solidFill>
                <a:latin typeface="Arial" charset="0"/>
                <a:cs typeface="Arial" pitchFamily="34" charset="0"/>
              </a:rPr>
              <a:t>X 1.000</a:t>
            </a:r>
            <a:endParaRPr lang="en-GB" altLang="en-US" sz="800" b="1" dirty="0">
              <a:solidFill>
                <a:srgbClr val="000000"/>
              </a:solidFill>
              <a:latin typeface="Arial" charset="0"/>
              <a:cs typeface="Arial" pitchFamily="34" charset="0"/>
            </a:endParaRPr>
          </a:p>
        </p:txBody>
      </p:sp>
      <p:sp>
        <p:nvSpPr>
          <p:cNvPr id="36874" name="Tekstvak 22"/>
          <p:cNvSpPr txBox="1">
            <a:spLocks noChangeArrowheads="1"/>
          </p:cNvSpPr>
          <p:nvPr/>
        </p:nvSpPr>
        <p:spPr bwMode="auto">
          <a:xfrm>
            <a:off x="5184775" y="764704"/>
            <a:ext cx="172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algn="ctr" eaLnBrk="1" fontAlgn="base" hangingPunct="1">
              <a:spcBef>
                <a:spcPct val="0"/>
              </a:spcBef>
              <a:spcAft>
                <a:spcPct val="0"/>
              </a:spcAft>
              <a:buFontTx/>
              <a:buNone/>
            </a:pPr>
            <a:r>
              <a:rPr lang="nl-NL" altLang="en-US" sz="1800">
                <a:solidFill>
                  <a:srgbClr val="000000"/>
                </a:solidFill>
                <a:latin typeface="Arial" charset="0"/>
                <a:cs typeface="Arial" pitchFamily="34" charset="0"/>
              </a:rPr>
              <a:t>Ontvangsten</a:t>
            </a:r>
            <a:endParaRPr lang="en-GB" altLang="en-US" sz="1800">
              <a:solidFill>
                <a:srgbClr val="000000"/>
              </a:solidFill>
              <a:latin typeface="Arial" charset="0"/>
              <a:cs typeface="Arial" pitchFamily="34" charset="0"/>
            </a:endParaRPr>
          </a:p>
        </p:txBody>
      </p:sp>
      <p:sp>
        <p:nvSpPr>
          <p:cNvPr id="36875" name="Tekstvak 23"/>
          <p:cNvSpPr txBox="1">
            <a:spLocks noChangeArrowheads="1"/>
          </p:cNvSpPr>
          <p:nvPr/>
        </p:nvSpPr>
        <p:spPr bwMode="auto">
          <a:xfrm>
            <a:off x="7118350" y="720725"/>
            <a:ext cx="190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en-US" sz="1400">
                <a:solidFill>
                  <a:srgbClr val="000000"/>
                </a:solidFill>
                <a:latin typeface="Arial" charset="0"/>
                <a:cs typeface="Arial" pitchFamily="34" charset="0"/>
              </a:rPr>
              <a:t>grootste meer/minder ontvangsten in mln.</a:t>
            </a:r>
            <a:endParaRPr lang="en-GB" altLang="en-US" sz="1400">
              <a:solidFill>
                <a:srgbClr val="000000"/>
              </a:solidFill>
              <a:latin typeface="Arial" charset="0"/>
              <a:cs typeface="Arial" pitchFamily="34" charset="0"/>
            </a:endParaRPr>
          </a:p>
        </p:txBody>
      </p:sp>
      <p:sp>
        <p:nvSpPr>
          <p:cNvPr id="36876" name="Tekstvak 28"/>
          <p:cNvSpPr txBox="1">
            <a:spLocks noChangeArrowheads="1"/>
          </p:cNvSpPr>
          <p:nvPr/>
        </p:nvSpPr>
        <p:spPr bwMode="auto">
          <a:xfrm>
            <a:off x="3046293" y="3564675"/>
            <a:ext cx="1569325" cy="152349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36000" rIns="36000" bIns="0">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en-US" sz="800" b="1" dirty="0" err="1">
                <a:solidFill>
                  <a:srgbClr val="000000"/>
                </a:solidFill>
                <a:latin typeface="Arial" charset="0"/>
                <a:cs typeface="Arial" pitchFamily="34" charset="0"/>
              </a:rPr>
              <a:t>bve</a:t>
            </a:r>
            <a:endParaRPr lang="nl-NL" altLang="en-US" sz="800" b="1" dirty="0">
              <a:solidFill>
                <a:srgbClr val="000000"/>
              </a:solidFill>
              <a:latin typeface="Arial" charset="0"/>
              <a:cs typeface="Arial" pitchFamily="34" charset="0"/>
            </a:endParaRPr>
          </a:p>
          <a:p>
            <a:pPr eaLnBrk="1" fontAlgn="base" hangingPunct="1">
              <a:spcBef>
                <a:spcPct val="0"/>
              </a:spcBef>
              <a:spcAft>
                <a:spcPct val="0"/>
              </a:spcAft>
              <a:buFontTx/>
              <a:buNone/>
            </a:pPr>
            <a:r>
              <a:rPr lang="nl-NL" altLang="en-US" sz="800" dirty="0">
                <a:solidFill>
                  <a:srgbClr val="000000"/>
                </a:solidFill>
                <a:latin typeface="Arial" charset="0"/>
                <a:cs typeface="Arial" pitchFamily="34" charset="0"/>
              </a:rPr>
              <a:t>Loon en prijsbijstelling, Loonruimte 2015             € 48,2 </a:t>
            </a:r>
          </a:p>
          <a:p>
            <a:pPr eaLnBrk="1" fontAlgn="base" hangingPunct="1">
              <a:spcBef>
                <a:spcPct val="0"/>
              </a:spcBef>
              <a:spcAft>
                <a:spcPct val="0"/>
              </a:spcAft>
              <a:buFontTx/>
              <a:buNone/>
            </a:pPr>
            <a:r>
              <a:rPr lang="nl-NL" altLang="en-US" sz="800" dirty="0">
                <a:solidFill>
                  <a:srgbClr val="000000"/>
                </a:solidFill>
                <a:latin typeface="Arial" charset="0"/>
                <a:cs typeface="Arial" pitchFamily="34" charset="0"/>
              </a:rPr>
              <a:t>Niet halen VSV norm    - € 14,8</a:t>
            </a:r>
          </a:p>
          <a:p>
            <a:pPr eaLnBrk="1" fontAlgn="base" hangingPunct="1">
              <a:spcBef>
                <a:spcPct val="0"/>
              </a:spcBef>
              <a:spcAft>
                <a:spcPct val="0"/>
              </a:spcAft>
              <a:buFontTx/>
              <a:buNone/>
            </a:pPr>
            <a:r>
              <a:rPr lang="nl-NL" altLang="en-US" sz="800" dirty="0">
                <a:solidFill>
                  <a:srgbClr val="000000"/>
                </a:solidFill>
                <a:latin typeface="Arial" charset="0"/>
                <a:cs typeface="Arial" pitchFamily="34" charset="0"/>
              </a:rPr>
              <a:t>Salarismix 2015 was al in </a:t>
            </a:r>
          </a:p>
          <a:p>
            <a:pPr eaLnBrk="1" fontAlgn="base" hangingPunct="1">
              <a:spcBef>
                <a:spcPct val="0"/>
              </a:spcBef>
              <a:spcAft>
                <a:spcPct val="0"/>
              </a:spcAft>
              <a:buFontTx/>
              <a:buNone/>
            </a:pPr>
            <a:r>
              <a:rPr lang="nl-NL" altLang="en-US" sz="800" dirty="0">
                <a:solidFill>
                  <a:srgbClr val="000000"/>
                </a:solidFill>
                <a:latin typeface="Arial" charset="0"/>
                <a:cs typeface="Arial" pitchFamily="34" charset="0"/>
              </a:rPr>
              <a:t>2014 uitbetaald             - € 41,1</a:t>
            </a:r>
          </a:p>
          <a:p>
            <a:pPr eaLnBrk="1" fontAlgn="base" hangingPunct="1">
              <a:spcBef>
                <a:spcPct val="0"/>
              </a:spcBef>
              <a:spcAft>
                <a:spcPct val="0"/>
              </a:spcAft>
              <a:buFontTx/>
              <a:buNone/>
            </a:pPr>
            <a:r>
              <a:rPr lang="nl-NL" altLang="en-US" sz="800" dirty="0">
                <a:solidFill>
                  <a:srgbClr val="000000"/>
                </a:solidFill>
                <a:latin typeface="Arial" charset="0"/>
                <a:cs typeface="Arial" pitchFamily="34" charset="0"/>
              </a:rPr>
              <a:t>Subsidies minder aanvragen, overhevelingen              -€ 13,8</a:t>
            </a:r>
          </a:p>
          <a:p>
            <a:pPr eaLnBrk="1" fontAlgn="base" hangingPunct="1">
              <a:spcBef>
                <a:spcPct val="0"/>
              </a:spcBef>
              <a:spcAft>
                <a:spcPct val="0"/>
              </a:spcAft>
              <a:buFontTx/>
              <a:buNone/>
            </a:pPr>
            <a:r>
              <a:rPr lang="nl-NL" altLang="en-US" sz="800" dirty="0">
                <a:solidFill>
                  <a:srgbClr val="000000"/>
                </a:solidFill>
                <a:latin typeface="Arial" charset="0"/>
                <a:cs typeface="Arial" pitchFamily="34" charset="0"/>
              </a:rPr>
              <a:t>Bijdrage medeoverheden overheveling naar Opdrachten Caribisch nl                    € 13,7</a:t>
            </a:r>
          </a:p>
          <a:p>
            <a:pPr eaLnBrk="1" fontAlgn="base" hangingPunct="1">
              <a:spcBef>
                <a:spcPct val="0"/>
              </a:spcBef>
              <a:spcAft>
                <a:spcPct val="0"/>
              </a:spcAft>
              <a:buFontTx/>
              <a:buNone/>
            </a:pPr>
            <a:r>
              <a:rPr lang="nl-NL" altLang="en-US" sz="800" dirty="0">
                <a:solidFill>
                  <a:srgbClr val="000000"/>
                </a:solidFill>
                <a:latin typeface="Arial" charset="0"/>
                <a:cs typeface="Arial" pitchFamily="34" charset="0"/>
              </a:rPr>
              <a:t>SBB overheveling          € 20,8</a:t>
            </a:r>
          </a:p>
        </p:txBody>
      </p:sp>
      <p:sp>
        <p:nvSpPr>
          <p:cNvPr id="36877" name="Tekstvak 32"/>
          <p:cNvSpPr txBox="1">
            <a:spLocks noChangeArrowheads="1"/>
          </p:cNvSpPr>
          <p:nvPr/>
        </p:nvSpPr>
        <p:spPr bwMode="auto">
          <a:xfrm>
            <a:off x="3059608" y="5108005"/>
            <a:ext cx="1556011" cy="66172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36000" rIns="36000" bIns="0">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en-US" sz="800" b="1" dirty="0">
                <a:solidFill>
                  <a:srgbClr val="000000"/>
                </a:solidFill>
                <a:latin typeface="Arial" charset="0"/>
                <a:cs typeface="Arial" pitchFamily="34" charset="0"/>
              </a:rPr>
              <a:t>ho en wo</a:t>
            </a:r>
          </a:p>
          <a:p>
            <a:pPr eaLnBrk="1" fontAlgn="base" hangingPunct="1">
              <a:spcBef>
                <a:spcPct val="0"/>
              </a:spcBef>
              <a:spcAft>
                <a:spcPct val="0"/>
              </a:spcAft>
              <a:buFontTx/>
              <a:buNone/>
            </a:pPr>
            <a:r>
              <a:rPr lang="nl-NL" altLang="en-US" sz="800" dirty="0" err="1">
                <a:solidFill>
                  <a:srgbClr val="000000"/>
                </a:solidFill>
                <a:latin typeface="Arial" charset="0"/>
                <a:cs typeface="Arial" pitchFamily="34" charset="0"/>
              </a:rPr>
              <a:t>Leerlingraming</a:t>
            </a:r>
            <a:r>
              <a:rPr lang="nl-NL" altLang="en-US" sz="800" dirty="0">
                <a:solidFill>
                  <a:srgbClr val="000000"/>
                </a:solidFill>
                <a:latin typeface="Arial" charset="0"/>
                <a:cs typeface="Arial" pitchFamily="34" charset="0"/>
              </a:rPr>
              <a:t> €18,9 en € 30,4</a:t>
            </a:r>
          </a:p>
          <a:p>
            <a:pPr eaLnBrk="1" fontAlgn="base" hangingPunct="1">
              <a:spcBef>
                <a:spcPct val="0"/>
              </a:spcBef>
              <a:spcAft>
                <a:spcPct val="0"/>
              </a:spcAft>
              <a:buFontTx/>
              <a:buNone/>
            </a:pPr>
            <a:r>
              <a:rPr lang="nl-NL" altLang="en-US" sz="800" dirty="0">
                <a:solidFill>
                  <a:srgbClr val="000000"/>
                </a:solidFill>
                <a:latin typeface="Arial" charset="0"/>
                <a:cs typeface="Arial" pitchFamily="34" charset="0"/>
              </a:rPr>
              <a:t>Loon prijsbijstelling, Loonruimte 2015                € 31,2 en € 37,5</a:t>
            </a:r>
          </a:p>
          <a:p>
            <a:pPr eaLnBrk="1" fontAlgn="base" hangingPunct="1">
              <a:spcBef>
                <a:spcPct val="0"/>
              </a:spcBef>
              <a:spcAft>
                <a:spcPct val="0"/>
              </a:spcAft>
              <a:buFontTx/>
              <a:buNone/>
            </a:pPr>
            <a:r>
              <a:rPr lang="nl-NL" altLang="en-US" sz="800" dirty="0">
                <a:solidFill>
                  <a:srgbClr val="000000"/>
                </a:solidFill>
                <a:latin typeface="Arial" charset="0"/>
                <a:cs typeface="Arial" pitchFamily="34" charset="0"/>
              </a:rPr>
              <a:t>Overig            - €  15 en  €   2,4</a:t>
            </a:r>
          </a:p>
        </p:txBody>
      </p:sp>
      <p:sp>
        <p:nvSpPr>
          <p:cNvPr id="36878" name="Tekstvak 41"/>
          <p:cNvSpPr txBox="1">
            <a:spLocks noChangeArrowheads="1"/>
          </p:cNvSpPr>
          <p:nvPr/>
        </p:nvSpPr>
        <p:spPr bwMode="auto">
          <a:xfrm>
            <a:off x="7381435" y="2204864"/>
            <a:ext cx="1634067" cy="66172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36000" rIns="36000" bIns="0">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en-US" sz="800" b="1" dirty="0">
                <a:solidFill>
                  <a:srgbClr val="000000"/>
                </a:solidFill>
                <a:latin typeface="Arial" charset="0"/>
                <a:cs typeface="Arial" pitchFamily="34" charset="0"/>
              </a:rPr>
              <a:t>Vo</a:t>
            </a:r>
          </a:p>
          <a:p>
            <a:pPr eaLnBrk="1" fontAlgn="base" hangingPunct="1">
              <a:spcBef>
                <a:spcPct val="0"/>
              </a:spcBef>
              <a:spcAft>
                <a:spcPct val="0"/>
              </a:spcAft>
              <a:buFontTx/>
              <a:buNone/>
            </a:pPr>
            <a:r>
              <a:rPr lang="nl-NL" altLang="en-US" sz="800" dirty="0">
                <a:solidFill>
                  <a:srgbClr val="000000"/>
                </a:solidFill>
                <a:latin typeface="Arial" charset="0"/>
                <a:cs typeface="Arial" pitchFamily="34" charset="0"/>
              </a:rPr>
              <a:t>Terugvordering onbestemde  reserves Cito                        €  4,1</a:t>
            </a:r>
          </a:p>
          <a:p>
            <a:pPr eaLnBrk="1" fontAlgn="base" hangingPunct="1">
              <a:spcBef>
                <a:spcPct val="0"/>
              </a:spcBef>
              <a:spcAft>
                <a:spcPct val="0"/>
              </a:spcAft>
              <a:buFontTx/>
              <a:buNone/>
            </a:pPr>
            <a:r>
              <a:rPr lang="nl-NL" altLang="en-US" sz="800" dirty="0">
                <a:solidFill>
                  <a:srgbClr val="000000"/>
                </a:solidFill>
                <a:latin typeface="Arial" charset="0"/>
                <a:cs typeface="Arial" pitchFamily="34" charset="0"/>
              </a:rPr>
              <a:t>Terugvordering overige </a:t>
            </a:r>
          </a:p>
          <a:p>
            <a:pPr eaLnBrk="1" fontAlgn="base" hangingPunct="1">
              <a:spcBef>
                <a:spcPct val="0"/>
              </a:spcBef>
              <a:spcAft>
                <a:spcPct val="0"/>
              </a:spcAft>
              <a:buFontTx/>
              <a:buNone/>
            </a:pPr>
            <a:r>
              <a:rPr lang="nl-NL" altLang="en-US" sz="800" dirty="0">
                <a:solidFill>
                  <a:srgbClr val="000000"/>
                </a:solidFill>
                <a:latin typeface="Arial" charset="0"/>
                <a:cs typeface="Arial" pitchFamily="34" charset="0"/>
              </a:rPr>
              <a:t>dossiers en projecten           €  3,3</a:t>
            </a:r>
          </a:p>
        </p:txBody>
      </p:sp>
      <p:sp>
        <p:nvSpPr>
          <p:cNvPr id="36879" name="Tekstvak 42"/>
          <p:cNvSpPr txBox="1">
            <a:spLocks noChangeArrowheads="1"/>
          </p:cNvSpPr>
          <p:nvPr/>
        </p:nvSpPr>
        <p:spPr bwMode="auto">
          <a:xfrm>
            <a:off x="7381434" y="2902955"/>
            <a:ext cx="1638741" cy="66172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36000" rIns="36000" bIns="0">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en-US" sz="800" b="1" dirty="0" err="1">
                <a:solidFill>
                  <a:srgbClr val="000000"/>
                </a:solidFill>
                <a:latin typeface="Arial" charset="0"/>
                <a:cs typeface="Arial" pitchFamily="34" charset="0"/>
              </a:rPr>
              <a:t>bve</a:t>
            </a:r>
            <a:endParaRPr lang="nl-NL" altLang="en-US" sz="800" b="1" dirty="0">
              <a:solidFill>
                <a:srgbClr val="000000"/>
              </a:solidFill>
              <a:latin typeface="Arial" charset="0"/>
              <a:cs typeface="Arial" pitchFamily="34" charset="0"/>
            </a:endParaRPr>
          </a:p>
          <a:p>
            <a:pPr eaLnBrk="1" fontAlgn="base" hangingPunct="1">
              <a:spcBef>
                <a:spcPct val="0"/>
              </a:spcBef>
              <a:spcAft>
                <a:spcPct val="0"/>
              </a:spcAft>
              <a:buFontTx/>
              <a:buNone/>
            </a:pPr>
            <a:r>
              <a:rPr lang="nl-NL" altLang="en-US" sz="800" dirty="0">
                <a:solidFill>
                  <a:srgbClr val="000000"/>
                </a:solidFill>
                <a:latin typeface="Arial" charset="0"/>
                <a:cs typeface="Arial" pitchFamily="34" charset="0"/>
              </a:rPr>
              <a:t>o.a. afrekening Reg. Innovatiearrangement en inspectie bedrijfsgerichte trajecten           	            € 10,9</a:t>
            </a:r>
          </a:p>
        </p:txBody>
      </p:sp>
      <p:sp>
        <p:nvSpPr>
          <p:cNvPr id="36880" name="Tekstvak 43"/>
          <p:cNvSpPr txBox="1">
            <a:spLocks noChangeArrowheads="1"/>
          </p:cNvSpPr>
          <p:nvPr/>
        </p:nvSpPr>
        <p:spPr bwMode="auto">
          <a:xfrm>
            <a:off x="7394258" y="3664702"/>
            <a:ext cx="1621244" cy="41549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36000" rIns="36000" bIns="0">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en-US" sz="800" b="1" dirty="0">
                <a:solidFill>
                  <a:srgbClr val="000000"/>
                </a:solidFill>
                <a:latin typeface="Arial" charset="0"/>
                <a:cs typeface="Arial" pitchFamily="34" charset="0"/>
              </a:rPr>
              <a:t>Ho en wo</a:t>
            </a:r>
          </a:p>
          <a:p>
            <a:pPr eaLnBrk="1" fontAlgn="base" hangingPunct="1">
              <a:spcBef>
                <a:spcPct val="0"/>
              </a:spcBef>
              <a:spcAft>
                <a:spcPct val="0"/>
              </a:spcAft>
              <a:buFontTx/>
              <a:buNone/>
            </a:pPr>
            <a:r>
              <a:rPr lang="nl-NL" altLang="en-US" sz="800" dirty="0">
                <a:solidFill>
                  <a:srgbClr val="000000"/>
                </a:solidFill>
                <a:latin typeface="Arial" charset="0"/>
                <a:cs typeface="Arial" pitchFamily="34" charset="0"/>
              </a:rPr>
              <a:t>Terugvorderingen en </a:t>
            </a:r>
            <a:r>
              <a:rPr lang="nl-NL" altLang="en-US" sz="800" dirty="0" err="1">
                <a:solidFill>
                  <a:srgbClr val="000000"/>
                </a:solidFill>
                <a:latin typeface="Arial" charset="0"/>
                <a:cs typeface="Arial" pitchFamily="34" charset="0"/>
              </a:rPr>
              <a:t>eind-afrekeningen</a:t>
            </a:r>
            <a:r>
              <a:rPr lang="nl-NL" altLang="en-US" sz="800" dirty="0">
                <a:solidFill>
                  <a:srgbClr val="000000"/>
                </a:solidFill>
                <a:latin typeface="Arial" charset="0"/>
                <a:cs typeface="Arial" pitchFamily="34" charset="0"/>
              </a:rPr>
              <a:t> subsidies       €  0,5</a:t>
            </a:r>
          </a:p>
        </p:txBody>
      </p:sp>
      <p:sp>
        <p:nvSpPr>
          <p:cNvPr id="36881" name="Tekstvak 44"/>
          <p:cNvSpPr txBox="1">
            <a:spLocks noChangeArrowheads="1"/>
          </p:cNvSpPr>
          <p:nvPr/>
        </p:nvSpPr>
        <p:spPr bwMode="auto">
          <a:xfrm>
            <a:off x="3053519" y="5769725"/>
            <a:ext cx="1562100" cy="41549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36000" rIns="36000" bIns="0">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en-US" sz="800" b="1" dirty="0">
                <a:solidFill>
                  <a:srgbClr val="000000"/>
                </a:solidFill>
                <a:latin typeface="Arial" charset="0"/>
                <a:cs typeface="Arial" pitchFamily="34" charset="0"/>
              </a:rPr>
              <a:t>Arbeidsmarkt en Personeel</a:t>
            </a:r>
          </a:p>
          <a:p>
            <a:pPr eaLnBrk="1" fontAlgn="base" hangingPunct="1">
              <a:spcBef>
                <a:spcPct val="0"/>
              </a:spcBef>
              <a:spcAft>
                <a:spcPct val="0"/>
              </a:spcAft>
              <a:buFontTx/>
              <a:buNone/>
            </a:pPr>
            <a:r>
              <a:rPr lang="nl-NL" altLang="en-US" sz="800" dirty="0">
                <a:solidFill>
                  <a:srgbClr val="000000"/>
                </a:solidFill>
                <a:latin typeface="Arial" charset="0"/>
                <a:cs typeface="Arial" pitchFamily="34" charset="0"/>
              </a:rPr>
              <a:t>Opleidingsscholen           - €  5,5</a:t>
            </a:r>
          </a:p>
          <a:p>
            <a:pPr eaLnBrk="1" fontAlgn="base" hangingPunct="1">
              <a:spcBef>
                <a:spcPct val="0"/>
              </a:spcBef>
              <a:spcAft>
                <a:spcPct val="0"/>
              </a:spcAft>
              <a:buFontTx/>
              <a:buNone/>
            </a:pPr>
            <a:r>
              <a:rPr lang="nl-NL" altLang="en-US" sz="800" dirty="0">
                <a:solidFill>
                  <a:srgbClr val="000000"/>
                </a:solidFill>
                <a:latin typeface="Arial" charset="0"/>
                <a:cs typeface="Arial" pitchFamily="34" charset="0"/>
              </a:rPr>
              <a:t>Lerarenbeurs                   - € 32</a:t>
            </a:r>
          </a:p>
        </p:txBody>
      </p:sp>
      <p:sp>
        <p:nvSpPr>
          <p:cNvPr id="36882" name="Tekstvak 45"/>
          <p:cNvSpPr txBox="1">
            <a:spLocks noChangeArrowheads="1"/>
          </p:cNvSpPr>
          <p:nvPr/>
        </p:nvSpPr>
        <p:spPr bwMode="auto">
          <a:xfrm>
            <a:off x="211738" y="5157192"/>
            <a:ext cx="2729899" cy="2923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36000" rIns="36000" bIns="0">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en-US" sz="800" b="1" dirty="0">
                <a:solidFill>
                  <a:srgbClr val="000000"/>
                </a:solidFill>
                <a:latin typeface="Arial" charset="0"/>
                <a:cs typeface="Arial" pitchFamily="34" charset="0"/>
              </a:rPr>
              <a:t>Studiefinanciering</a:t>
            </a:r>
          </a:p>
          <a:p>
            <a:pPr eaLnBrk="1" fontAlgn="base" hangingPunct="1">
              <a:spcBef>
                <a:spcPct val="0"/>
              </a:spcBef>
              <a:spcAft>
                <a:spcPct val="0"/>
              </a:spcAft>
              <a:buFontTx/>
              <a:buNone/>
            </a:pPr>
            <a:r>
              <a:rPr lang="nl-NL" altLang="en-US" sz="800" dirty="0">
                <a:solidFill>
                  <a:srgbClr val="000000"/>
                </a:solidFill>
                <a:latin typeface="Arial" charset="0"/>
                <a:cs typeface="Arial" pitchFamily="34" charset="0"/>
              </a:rPr>
              <a:t>Meer basisbeurs&gt;gift + wijziging </a:t>
            </a:r>
            <a:r>
              <a:rPr lang="nl-NL" altLang="en-US" sz="800" dirty="0" err="1">
                <a:solidFill>
                  <a:srgbClr val="000000"/>
                </a:solidFill>
                <a:latin typeface="Arial" charset="0"/>
                <a:cs typeface="Arial" pitchFamily="34" charset="0"/>
              </a:rPr>
              <a:t>boekingsmeth</a:t>
            </a:r>
            <a:r>
              <a:rPr lang="nl-NL" altLang="en-US" sz="800" dirty="0">
                <a:solidFill>
                  <a:srgbClr val="000000"/>
                </a:solidFill>
                <a:latin typeface="Arial" charset="0"/>
                <a:cs typeface="Arial" pitchFamily="34" charset="0"/>
              </a:rPr>
              <a:t>.     €   92,5              </a:t>
            </a:r>
          </a:p>
        </p:txBody>
      </p:sp>
      <p:sp>
        <p:nvSpPr>
          <p:cNvPr id="36883" name="Tekstvak 46"/>
          <p:cNvSpPr txBox="1">
            <a:spLocks noChangeArrowheads="1"/>
          </p:cNvSpPr>
          <p:nvPr/>
        </p:nvSpPr>
        <p:spPr bwMode="auto">
          <a:xfrm>
            <a:off x="7394258" y="4149080"/>
            <a:ext cx="1625918" cy="538609"/>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36000" rIns="36000" bIns="0">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en-US" sz="800" b="1" dirty="0">
                <a:solidFill>
                  <a:srgbClr val="000000"/>
                </a:solidFill>
                <a:latin typeface="Arial" charset="0"/>
                <a:cs typeface="Arial" pitchFamily="34" charset="0"/>
              </a:rPr>
              <a:t>Studiefinanciering</a:t>
            </a:r>
          </a:p>
          <a:p>
            <a:pPr eaLnBrk="1" fontAlgn="base" hangingPunct="1">
              <a:spcBef>
                <a:spcPct val="0"/>
              </a:spcBef>
              <a:spcAft>
                <a:spcPct val="0"/>
              </a:spcAft>
              <a:buFontTx/>
              <a:buNone/>
            </a:pPr>
            <a:r>
              <a:rPr lang="nl-NL" altLang="en-US" sz="800" dirty="0">
                <a:solidFill>
                  <a:srgbClr val="000000"/>
                </a:solidFill>
                <a:latin typeface="Arial" charset="0"/>
                <a:cs typeface="Arial" pitchFamily="34" charset="0"/>
              </a:rPr>
              <a:t>Rente en hoofdsom - € 78,9</a:t>
            </a:r>
          </a:p>
          <a:p>
            <a:pPr eaLnBrk="1" fontAlgn="base" hangingPunct="1">
              <a:spcBef>
                <a:spcPct val="0"/>
              </a:spcBef>
              <a:spcAft>
                <a:spcPct val="0"/>
              </a:spcAft>
              <a:buFontTx/>
              <a:buNone/>
            </a:pPr>
            <a:r>
              <a:rPr lang="nl-NL" altLang="en-US" sz="800" dirty="0">
                <a:solidFill>
                  <a:srgbClr val="000000"/>
                </a:solidFill>
                <a:latin typeface="Arial" charset="0"/>
                <a:cs typeface="Arial" pitchFamily="34" charset="0"/>
              </a:rPr>
              <a:t>Kortlopende vorderingen € 39,4</a:t>
            </a:r>
          </a:p>
          <a:p>
            <a:pPr eaLnBrk="1" fontAlgn="base" hangingPunct="1">
              <a:spcBef>
                <a:spcPct val="0"/>
              </a:spcBef>
              <a:spcAft>
                <a:spcPct val="0"/>
              </a:spcAft>
              <a:buFontTx/>
              <a:buNone/>
            </a:pPr>
            <a:r>
              <a:rPr lang="nl-NL" altLang="en-US" sz="800" dirty="0">
                <a:solidFill>
                  <a:srgbClr val="000000"/>
                </a:solidFill>
                <a:latin typeface="Arial" charset="0"/>
                <a:cs typeface="Arial" pitchFamily="34" charset="0"/>
              </a:rPr>
              <a:t> </a:t>
            </a:r>
          </a:p>
        </p:txBody>
      </p:sp>
      <p:sp>
        <p:nvSpPr>
          <p:cNvPr id="36884" name="Tekstvak 3"/>
          <p:cNvSpPr txBox="1">
            <a:spLocks noChangeArrowheads="1"/>
          </p:cNvSpPr>
          <p:nvPr/>
        </p:nvSpPr>
        <p:spPr bwMode="auto">
          <a:xfrm>
            <a:off x="6346825" y="6092825"/>
            <a:ext cx="25923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en-US" sz="800" dirty="0">
                <a:solidFill>
                  <a:srgbClr val="000000"/>
                </a:solidFill>
                <a:cs typeface="Arial" pitchFamily="34" charset="0"/>
              </a:rPr>
              <a:t>bron: Jaarverslag OCW 2015, toelichting artikelen</a:t>
            </a:r>
          </a:p>
        </p:txBody>
      </p:sp>
      <p:graphicFrame>
        <p:nvGraphicFramePr>
          <p:cNvPr id="2" name="Tabel 1"/>
          <p:cNvGraphicFramePr>
            <a:graphicFrameLocks noGrp="1"/>
          </p:cNvGraphicFramePr>
          <p:nvPr>
            <p:extLst>
              <p:ext uri="{D42A27DB-BD31-4B8C-83A1-F6EECF244321}">
                <p14:modId xmlns:p14="http://schemas.microsoft.com/office/powerpoint/2010/main" val="4114921690"/>
              </p:ext>
            </p:extLst>
          </p:nvPr>
        </p:nvGraphicFramePr>
        <p:xfrm>
          <a:off x="215336" y="1147482"/>
          <a:ext cx="2715294" cy="4001991"/>
        </p:xfrm>
        <a:graphic>
          <a:graphicData uri="http://schemas.openxmlformats.org/drawingml/2006/table">
            <a:tbl>
              <a:tblPr/>
              <a:tblGrid>
                <a:gridCol w="1171716">
                  <a:extLst>
                    <a:ext uri="{9D8B030D-6E8A-4147-A177-3AD203B41FA5}">
                      <a16:colId xmlns:a16="http://schemas.microsoft.com/office/drawing/2014/main" val="20000"/>
                    </a:ext>
                  </a:extLst>
                </a:gridCol>
                <a:gridCol w="514526">
                  <a:extLst>
                    <a:ext uri="{9D8B030D-6E8A-4147-A177-3AD203B41FA5}">
                      <a16:colId xmlns:a16="http://schemas.microsoft.com/office/drawing/2014/main" val="20001"/>
                    </a:ext>
                  </a:extLst>
                </a:gridCol>
                <a:gridCol w="514526">
                  <a:extLst>
                    <a:ext uri="{9D8B030D-6E8A-4147-A177-3AD203B41FA5}">
                      <a16:colId xmlns:a16="http://schemas.microsoft.com/office/drawing/2014/main" val="20002"/>
                    </a:ext>
                  </a:extLst>
                </a:gridCol>
                <a:gridCol w="514526">
                  <a:extLst>
                    <a:ext uri="{9D8B030D-6E8A-4147-A177-3AD203B41FA5}">
                      <a16:colId xmlns:a16="http://schemas.microsoft.com/office/drawing/2014/main" val="20003"/>
                    </a:ext>
                  </a:extLst>
                </a:gridCol>
              </a:tblGrid>
              <a:tr h="148222">
                <a:tc>
                  <a:txBody>
                    <a:bodyPr/>
                    <a:lstStyle/>
                    <a:p>
                      <a:pPr algn="l" fontAlgn="t"/>
                      <a:r>
                        <a:rPr lang="nl-NL" sz="800" b="0" i="0" u="none" strike="noStrike" dirty="0">
                          <a:solidFill>
                            <a:srgbClr val="000000"/>
                          </a:solidFill>
                          <a:effectLst/>
                          <a:latin typeface="Calibri"/>
                        </a:rPr>
                        <a:t> </a:t>
                      </a:r>
                    </a:p>
                  </a:txBody>
                  <a:tcPr marL="6650" marR="6650" marT="665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nl-NL" sz="800" b="1" i="0" u="none" strike="noStrike">
                          <a:solidFill>
                            <a:srgbClr val="000000"/>
                          </a:solidFill>
                          <a:effectLst/>
                          <a:latin typeface="Calibri"/>
                        </a:rPr>
                        <a:t>Begroting</a:t>
                      </a:r>
                    </a:p>
                  </a:txBody>
                  <a:tcPr marL="6650" marR="6650" marT="66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nl-NL" sz="800" b="1" i="0" u="none" strike="noStrike">
                          <a:solidFill>
                            <a:srgbClr val="000000"/>
                          </a:solidFill>
                          <a:effectLst/>
                          <a:latin typeface="Calibri"/>
                        </a:rPr>
                        <a:t>Realisatie</a:t>
                      </a:r>
                    </a:p>
                  </a:txBody>
                  <a:tcPr marL="6650" marR="6650" marT="66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nl-NL" sz="800" b="1" i="0" u="none" strike="noStrike">
                          <a:solidFill>
                            <a:srgbClr val="000000"/>
                          </a:solidFill>
                          <a:effectLst/>
                          <a:latin typeface="Calibri"/>
                        </a:rPr>
                        <a:t>Verschil</a:t>
                      </a:r>
                    </a:p>
                  </a:txBody>
                  <a:tcPr marL="6650" marR="6650" marT="66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8222">
                <a:tc>
                  <a:txBody>
                    <a:bodyPr/>
                    <a:lstStyle/>
                    <a:p>
                      <a:pPr algn="l" fontAlgn="t"/>
                      <a:r>
                        <a:rPr lang="nl-NL" sz="800" b="1" i="0" u="none" strike="noStrike">
                          <a:solidFill>
                            <a:srgbClr val="000000"/>
                          </a:solidFill>
                          <a:effectLst/>
                          <a:latin typeface="Calibri"/>
                        </a:rPr>
                        <a:t>Totaal</a:t>
                      </a:r>
                    </a:p>
                  </a:txBody>
                  <a:tcPr marL="6650" marR="6650" marT="665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7DEE8"/>
                    </a:solidFill>
                  </a:tcPr>
                </a:tc>
                <a:tc>
                  <a:txBody>
                    <a:bodyPr/>
                    <a:lstStyle/>
                    <a:p>
                      <a:pPr algn="r" fontAlgn="b"/>
                      <a:r>
                        <a:rPr lang="nl-NL" sz="800" b="1" i="0" u="none" strike="noStrike">
                          <a:solidFill>
                            <a:srgbClr val="000000"/>
                          </a:solidFill>
                          <a:effectLst/>
                          <a:latin typeface="Calibri"/>
                        </a:rPr>
                        <a:t>36.032.123</a:t>
                      </a:r>
                    </a:p>
                  </a:txBody>
                  <a:tcPr marL="6650" marR="6650" marT="66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B7DEE8"/>
                    </a:solidFill>
                  </a:tcPr>
                </a:tc>
                <a:tc>
                  <a:txBody>
                    <a:bodyPr/>
                    <a:lstStyle/>
                    <a:p>
                      <a:pPr algn="r" fontAlgn="b"/>
                      <a:r>
                        <a:rPr lang="nl-NL" sz="800" b="1" i="0" u="none" strike="noStrike">
                          <a:solidFill>
                            <a:srgbClr val="000000"/>
                          </a:solidFill>
                          <a:effectLst/>
                          <a:latin typeface="Calibri"/>
                        </a:rPr>
                        <a:t>36.349.739</a:t>
                      </a:r>
                    </a:p>
                  </a:txBody>
                  <a:tcPr marL="6650" marR="6650" marT="6650" marB="0" anchor="b">
                    <a:lnL>
                      <a:noFill/>
                    </a:lnL>
                    <a:lnR>
                      <a:noFill/>
                    </a:lnR>
                    <a:lnT w="6350" cap="flat" cmpd="sng" algn="ctr">
                      <a:solidFill>
                        <a:srgbClr val="000000"/>
                      </a:solidFill>
                      <a:prstDash val="solid"/>
                      <a:round/>
                      <a:headEnd type="none" w="med" len="med"/>
                      <a:tailEnd type="none" w="med" len="med"/>
                    </a:lnT>
                    <a:lnB>
                      <a:noFill/>
                    </a:lnB>
                    <a:solidFill>
                      <a:srgbClr val="B7DEE8"/>
                    </a:solidFill>
                  </a:tcPr>
                </a:tc>
                <a:tc>
                  <a:txBody>
                    <a:bodyPr/>
                    <a:lstStyle/>
                    <a:p>
                      <a:pPr algn="r" fontAlgn="b"/>
                      <a:r>
                        <a:rPr lang="nl-NL" sz="800" b="1" i="0" u="none" strike="noStrike">
                          <a:solidFill>
                            <a:srgbClr val="000000"/>
                          </a:solidFill>
                          <a:effectLst/>
                          <a:latin typeface="Calibri"/>
                        </a:rPr>
                        <a:t>317.616</a:t>
                      </a:r>
                    </a:p>
                  </a:txBody>
                  <a:tcPr marL="6650" marR="6650" marT="6650" marB="0" anchor="b">
                    <a:lnL>
                      <a:noFill/>
                    </a:lnL>
                    <a:lnR>
                      <a:noFill/>
                    </a:lnR>
                    <a:lnT w="6350" cap="flat" cmpd="sng" algn="ctr">
                      <a:solidFill>
                        <a:srgbClr val="000000"/>
                      </a:solidFill>
                      <a:prstDash val="solid"/>
                      <a:round/>
                      <a:headEnd type="none" w="med" len="med"/>
                      <a:tailEnd type="none" w="med" len="med"/>
                    </a:lnT>
                    <a:lnB>
                      <a:noFill/>
                    </a:lnB>
                    <a:solidFill>
                      <a:srgbClr val="B7DEE8"/>
                    </a:solidFill>
                  </a:tcPr>
                </a:tc>
                <a:extLst>
                  <a:ext uri="{0D108BD9-81ED-4DB2-BD59-A6C34878D82A}">
                    <a16:rowId xmlns:a16="http://schemas.microsoft.com/office/drawing/2014/main" val="10001"/>
                  </a:ext>
                </a:extLst>
              </a:tr>
              <a:tr h="148222">
                <a:tc>
                  <a:txBody>
                    <a:bodyPr/>
                    <a:lstStyle/>
                    <a:p>
                      <a:pPr algn="l" fontAlgn="t"/>
                      <a:r>
                        <a:rPr lang="nl-NL" sz="800" b="1" i="0" u="none" strike="noStrike" dirty="0">
                          <a:solidFill>
                            <a:srgbClr val="000000"/>
                          </a:solidFill>
                          <a:effectLst/>
                          <a:latin typeface="Calibri"/>
                        </a:rPr>
                        <a:t>Beleidsartikelen</a:t>
                      </a:r>
                    </a:p>
                  </a:txBody>
                  <a:tcPr marL="6650" marR="6650" marT="665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nl-NL" sz="800" b="1" i="0" u="none" strike="noStrike">
                          <a:solidFill>
                            <a:srgbClr val="000000"/>
                          </a:solidFill>
                          <a:effectLst/>
                          <a:latin typeface="Calibri"/>
                        </a:rPr>
                        <a:t>35.783.716</a:t>
                      </a:r>
                    </a:p>
                  </a:txBody>
                  <a:tcPr marL="6650" marR="6650" marT="665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nl-NL" sz="800" b="1" i="0" u="none" strike="noStrike">
                          <a:solidFill>
                            <a:srgbClr val="000000"/>
                          </a:solidFill>
                          <a:effectLst/>
                          <a:latin typeface="Calibri"/>
                        </a:rPr>
                        <a:t>36.099.951</a:t>
                      </a:r>
                    </a:p>
                  </a:txBody>
                  <a:tcPr marL="6650" marR="6650" marT="6650" marB="0" anchor="b">
                    <a:lnL>
                      <a:noFill/>
                    </a:lnL>
                    <a:lnR>
                      <a:noFill/>
                    </a:lnR>
                    <a:lnT>
                      <a:noFill/>
                    </a:lnT>
                    <a:lnB>
                      <a:noFill/>
                    </a:lnB>
                  </a:tcPr>
                </a:tc>
                <a:tc>
                  <a:txBody>
                    <a:bodyPr/>
                    <a:lstStyle/>
                    <a:p>
                      <a:pPr algn="r" fontAlgn="b"/>
                      <a:r>
                        <a:rPr lang="nl-NL" sz="800" b="1" i="0" u="none" strike="noStrike">
                          <a:solidFill>
                            <a:srgbClr val="000000"/>
                          </a:solidFill>
                          <a:effectLst/>
                          <a:latin typeface="Calibri"/>
                        </a:rPr>
                        <a:t>316.235</a:t>
                      </a:r>
                    </a:p>
                  </a:txBody>
                  <a:tcPr marL="6650" marR="6650" marT="6650" marB="0" anchor="b">
                    <a:lnL>
                      <a:noFill/>
                    </a:lnL>
                    <a:lnR>
                      <a:noFill/>
                    </a:lnR>
                    <a:lnT>
                      <a:noFill/>
                    </a:lnT>
                    <a:lnB>
                      <a:noFill/>
                    </a:lnB>
                  </a:tcPr>
                </a:tc>
                <a:extLst>
                  <a:ext uri="{0D108BD9-81ED-4DB2-BD59-A6C34878D82A}">
                    <a16:rowId xmlns:a16="http://schemas.microsoft.com/office/drawing/2014/main" val="10002"/>
                  </a:ext>
                </a:extLst>
              </a:tr>
              <a:tr h="148222">
                <a:tc>
                  <a:txBody>
                    <a:bodyPr/>
                    <a:lstStyle/>
                    <a:p>
                      <a:pPr algn="l" fontAlgn="t"/>
                      <a:r>
                        <a:rPr lang="nl-NL" sz="800" b="0" i="0" u="none" strike="noStrike">
                          <a:solidFill>
                            <a:srgbClr val="000000"/>
                          </a:solidFill>
                          <a:effectLst/>
                          <a:latin typeface="Calibri"/>
                        </a:rPr>
                        <a:t>1 Primair Onderwijs</a:t>
                      </a:r>
                    </a:p>
                  </a:txBody>
                  <a:tcPr marL="6650" marR="6650" marT="6650" marB="0">
                    <a:lnL>
                      <a:noFill/>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b"/>
                      <a:r>
                        <a:rPr lang="nl-NL" sz="800" b="0" i="0" u="none" strike="noStrike">
                          <a:solidFill>
                            <a:srgbClr val="000000"/>
                          </a:solidFill>
                          <a:effectLst/>
                          <a:latin typeface="Calibri"/>
                        </a:rPr>
                        <a:t>9.963.954</a:t>
                      </a:r>
                    </a:p>
                  </a:txBody>
                  <a:tcPr marL="6650" marR="6650" marT="6650" marB="0" anchor="b">
                    <a:lnL w="6350" cap="flat" cmpd="sng" algn="ctr">
                      <a:solidFill>
                        <a:srgbClr val="000000"/>
                      </a:solidFill>
                      <a:prstDash val="solid"/>
                      <a:round/>
                      <a:headEnd type="none" w="med" len="med"/>
                      <a:tailEnd type="none" w="med" len="med"/>
                    </a:lnL>
                    <a:lnR>
                      <a:noFill/>
                    </a:lnR>
                    <a:lnT>
                      <a:noFill/>
                    </a:lnT>
                    <a:lnB>
                      <a:noFill/>
                    </a:lnB>
                    <a:solidFill>
                      <a:srgbClr val="B7DEE8"/>
                    </a:solidFill>
                  </a:tcPr>
                </a:tc>
                <a:tc>
                  <a:txBody>
                    <a:bodyPr/>
                    <a:lstStyle/>
                    <a:p>
                      <a:pPr algn="r" fontAlgn="b"/>
                      <a:r>
                        <a:rPr lang="nl-NL" sz="800" b="0" i="0" u="none" strike="noStrike">
                          <a:solidFill>
                            <a:srgbClr val="000000"/>
                          </a:solidFill>
                          <a:effectLst/>
                          <a:latin typeface="Calibri"/>
                        </a:rPr>
                        <a:t>10.032.762</a:t>
                      </a:r>
                    </a:p>
                  </a:txBody>
                  <a:tcPr marL="6650" marR="6650" marT="6650" marB="0" anchor="b">
                    <a:lnL>
                      <a:noFill/>
                    </a:lnL>
                    <a:lnR>
                      <a:noFill/>
                    </a:lnR>
                    <a:lnT>
                      <a:noFill/>
                    </a:lnT>
                    <a:lnB>
                      <a:noFill/>
                    </a:lnB>
                    <a:solidFill>
                      <a:srgbClr val="B7DEE8"/>
                    </a:solidFill>
                  </a:tcPr>
                </a:tc>
                <a:tc>
                  <a:txBody>
                    <a:bodyPr/>
                    <a:lstStyle/>
                    <a:p>
                      <a:pPr algn="r" fontAlgn="b"/>
                      <a:r>
                        <a:rPr lang="nl-NL" sz="800" b="0" i="0" u="none" strike="noStrike">
                          <a:solidFill>
                            <a:srgbClr val="000000"/>
                          </a:solidFill>
                          <a:effectLst/>
                          <a:latin typeface="Calibri"/>
                        </a:rPr>
                        <a:t>68.808</a:t>
                      </a:r>
                    </a:p>
                  </a:txBody>
                  <a:tcPr marL="6650" marR="6650" marT="6650" marB="0" anchor="b">
                    <a:lnL>
                      <a:noFill/>
                    </a:lnL>
                    <a:lnR>
                      <a:noFill/>
                    </a:lnR>
                    <a:lnT>
                      <a:noFill/>
                    </a:lnT>
                    <a:lnB>
                      <a:noFill/>
                    </a:lnB>
                    <a:solidFill>
                      <a:srgbClr val="B7DEE8"/>
                    </a:solidFill>
                  </a:tcPr>
                </a:tc>
                <a:extLst>
                  <a:ext uri="{0D108BD9-81ED-4DB2-BD59-A6C34878D82A}">
                    <a16:rowId xmlns:a16="http://schemas.microsoft.com/office/drawing/2014/main" val="10003"/>
                  </a:ext>
                </a:extLst>
              </a:tr>
              <a:tr h="148222">
                <a:tc>
                  <a:txBody>
                    <a:bodyPr/>
                    <a:lstStyle/>
                    <a:p>
                      <a:pPr algn="l" fontAlgn="t"/>
                      <a:r>
                        <a:rPr lang="nl-NL" sz="800" b="0" i="0" u="none" strike="noStrike">
                          <a:solidFill>
                            <a:srgbClr val="000000"/>
                          </a:solidFill>
                          <a:effectLst/>
                          <a:latin typeface="Calibri"/>
                        </a:rPr>
                        <a:t>3 Voortgezet Onderwijs</a:t>
                      </a:r>
                    </a:p>
                  </a:txBody>
                  <a:tcPr marL="6650" marR="6650" marT="665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nl-NL" sz="800" b="0" i="0" u="none" strike="noStrike">
                          <a:solidFill>
                            <a:srgbClr val="000000"/>
                          </a:solidFill>
                          <a:effectLst/>
                          <a:latin typeface="Calibri"/>
                        </a:rPr>
                        <a:t>7.480.508</a:t>
                      </a:r>
                    </a:p>
                  </a:txBody>
                  <a:tcPr marL="6650" marR="6650" marT="665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nl-NL" sz="800" b="0" i="0" u="none" strike="noStrike">
                          <a:solidFill>
                            <a:srgbClr val="000000"/>
                          </a:solidFill>
                          <a:effectLst/>
                          <a:latin typeface="Calibri"/>
                        </a:rPr>
                        <a:t>7.662.616</a:t>
                      </a:r>
                    </a:p>
                  </a:txBody>
                  <a:tcPr marL="6650" marR="6650" marT="6650" marB="0" anchor="b">
                    <a:lnL>
                      <a:noFill/>
                    </a:lnL>
                    <a:lnR>
                      <a:noFill/>
                    </a:lnR>
                    <a:lnT>
                      <a:noFill/>
                    </a:lnT>
                    <a:lnB>
                      <a:noFill/>
                    </a:lnB>
                  </a:tcPr>
                </a:tc>
                <a:tc>
                  <a:txBody>
                    <a:bodyPr/>
                    <a:lstStyle/>
                    <a:p>
                      <a:pPr algn="r" fontAlgn="b"/>
                      <a:r>
                        <a:rPr lang="nl-NL" sz="800" b="0" i="0" u="none" strike="noStrike">
                          <a:solidFill>
                            <a:srgbClr val="000000"/>
                          </a:solidFill>
                          <a:effectLst/>
                          <a:latin typeface="Calibri"/>
                        </a:rPr>
                        <a:t>182.108</a:t>
                      </a:r>
                    </a:p>
                  </a:txBody>
                  <a:tcPr marL="6650" marR="6650" marT="6650" marB="0" anchor="b">
                    <a:lnL>
                      <a:noFill/>
                    </a:lnL>
                    <a:lnR>
                      <a:noFill/>
                    </a:lnR>
                    <a:lnT>
                      <a:noFill/>
                    </a:lnT>
                    <a:lnB>
                      <a:noFill/>
                    </a:lnB>
                  </a:tcPr>
                </a:tc>
                <a:extLst>
                  <a:ext uri="{0D108BD9-81ED-4DB2-BD59-A6C34878D82A}">
                    <a16:rowId xmlns:a16="http://schemas.microsoft.com/office/drawing/2014/main" val="10004"/>
                  </a:ext>
                </a:extLst>
              </a:tr>
              <a:tr h="148222">
                <a:tc>
                  <a:txBody>
                    <a:bodyPr/>
                    <a:lstStyle/>
                    <a:p>
                      <a:pPr algn="l" fontAlgn="t"/>
                      <a:r>
                        <a:rPr lang="nl-NL" sz="800" b="0" i="0" u="none" strike="noStrike">
                          <a:solidFill>
                            <a:srgbClr val="000000"/>
                          </a:solidFill>
                          <a:effectLst/>
                          <a:latin typeface="Calibri"/>
                        </a:rPr>
                        <a:t>4 BVE</a:t>
                      </a:r>
                    </a:p>
                  </a:txBody>
                  <a:tcPr marL="6650" marR="6650" marT="6650" marB="0">
                    <a:lnL>
                      <a:noFill/>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b"/>
                      <a:r>
                        <a:rPr lang="nl-NL" sz="800" b="0" i="0" u="none" strike="noStrike">
                          <a:solidFill>
                            <a:srgbClr val="000000"/>
                          </a:solidFill>
                          <a:effectLst/>
                          <a:latin typeface="Calibri"/>
                        </a:rPr>
                        <a:t>4.107.238</a:t>
                      </a:r>
                    </a:p>
                  </a:txBody>
                  <a:tcPr marL="6650" marR="6650" marT="6650" marB="0" anchor="b">
                    <a:lnL w="6350" cap="flat" cmpd="sng" algn="ctr">
                      <a:solidFill>
                        <a:srgbClr val="000000"/>
                      </a:solidFill>
                      <a:prstDash val="solid"/>
                      <a:round/>
                      <a:headEnd type="none" w="med" len="med"/>
                      <a:tailEnd type="none" w="med" len="med"/>
                    </a:lnL>
                    <a:lnR>
                      <a:noFill/>
                    </a:lnR>
                    <a:lnT>
                      <a:noFill/>
                    </a:lnT>
                    <a:lnB>
                      <a:noFill/>
                    </a:lnB>
                    <a:solidFill>
                      <a:srgbClr val="B7DEE8"/>
                    </a:solidFill>
                  </a:tcPr>
                </a:tc>
                <a:tc>
                  <a:txBody>
                    <a:bodyPr/>
                    <a:lstStyle/>
                    <a:p>
                      <a:pPr algn="r" fontAlgn="b"/>
                      <a:r>
                        <a:rPr lang="nl-NL" sz="800" b="0" i="0" u="none" strike="noStrike">
                          <a:solidFill>
                            <a:srgbClr val="000000"/>
                          </a:solidFill>
                          <a:effectLst/>
                          <a:latin typeface="Calibri"/>
                        </a:rPr>
                        <a:t>4.065.903</a:t>
                      </a:r>
                    </a:p>
                  </a:txBody>
                  <a:tcPr marL="6650" marR="6650" marT="6650" marB="0" anchor="b">
                    <a:lnL>
                      <a:noFill/>
                    </a:lnL>
                    <a:lnR>
                      <a:noFill/>
                    </a:lnR>
                    <a:lnT>
                      <a:noFill/>
                    </a:lnT>
                    <a:lnB>
                      <a:noFill/>
                    </a:lnB>
                    <a:solidFill>
                      <a:srgbClr val="B7DEE8"/>
                    </a:solidFill>
                  </a:tcPr>
                </a:tc>
                <a:tc>
                  <a:txBody>
                    <a:bodyPr/>
                    <a:lstStyle/>
                    <a:p>
                      <a:pPr algn="r" fontAlgn="b"/>
                      <a:r>
                        <a:rPr lang="nl-NL" sz="800" b="0" i="0" u="none" strike="noStrike">
                          <a:solidFill>
                            <a:srgbClr val="000000"/>
                          </a:solidFill>
                          <a:effectLst/>
                          <a:latin typeface="Calibri"/>
                        </a:rPr>
                        <a:t>-41.335</a:t>
                      </a:r>
                    </a:p>
                  </a:txBody>
                  <a:tcPr marL="6650" marR="6650" marT="6650" marB="0" anchor="b">
                    <a:lnL>
                      <a:noFill/>
                    </a:lnL>
                    <a:lnR>
                      <a:noFill/>
                    </a:lnR>
                    <a:lnT>
                      <a:noFill/>
                    </a:lnT>
                    <a:lnB>
                      <a:noFill/>
                    </a:lnB>
                    <a:solidFill>
                      <a:srgbClr val="B7DEE8"/>
                    </a:solidFill>
                  </a:tcPr>
                </a:tc>
                <a:extLst>
                  <a:ext uri="{0D108BD9-81ED-4DB2-BD59-A6C34878D82A}">
                    <a16:rowId xmlns:a16="http://schemas.microsoft.com/office/drawing/2014/main" val="10005"/>
                  </a:ext>
                </a:extLst>
              </a:tr>
              <a:tr h="148222">
                <a:tc>
                  <a:txBody>
                    <a:bodyPr/>
                    <a:lstStyle/>
                    <a:p>
                      <a:pPr algn="l" fontAlgn="t"/>
                      <a:r>
                        <a:rPr lang="nl-NL" sz="800" b="0" i="0" u="none" strike="noStrike">
                          <a:solidFill>
                            <a:srgbClr val="000000"/>
                          </a:solidFill>
                          <a:effectLst/>
                          <a:latin typeface="Calibri"/>
                        </a:rPr>
                        <a:t>6 Hoger onderwijs</a:t>
                      </a:r>
                    </a:p>
                  </a:txBody>
                  <a:tcPr marL="6650" marR="6650" marT="665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nl-NL" sz="800" b="0" i="0" u="none" strike="noStrike">
                          <a:solidFill>
                            <a:srgbClr val="000000"/>
                          </a:solidFill>
                          <a:effectLst/>
                          <a:latin typeface="Calibri"/>
                        </a:rPr>
                        <a:t>2.770.109</a:t>
                      </a:r>
                    </a:p>
                  </a:txBody>
                  <a:tcPr marL="6650" marR="6650" marT="665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nl-NL" sz="800" b="0" i="0" u="none" strike="noStrike">
                          <a:solidFill>
                            <a:srgbClr val="000000"/>
                          </a:solidFill>
                          <a:effectLst/>
                          <a:latin typeface="Calibri"/>
                        </a:rPr>
                        <a:t>2.811.099</a:t>
                      </a:r>
                    </a:p>
                  </a:txBody>
                  <a:tcPr marL="6650" marR="6650" marT="6650" marB="0" anchor="b">
                    <a:lnL>
                      <a:noFill/>
                    </a:lnL>
                    <a:lnR>
                      <a:noFill/>
                    </a:lnR>
                    <a:lnT>
                      <a:noFill/>
                    </a:lnT>
                    <a:lnB>
                      <a:noFill/>
                    </a:lnB>
                  </a:tcPr>
                </a:tc>
                <a:tc>
                  <a:txBody>
                    <a:bodyPr/>
                    <a:lstStyle/>
                    <a:p>
                      <a:pPr algn="r" fontAlgn="b"/>
                      <a:r>
                        <a:rPr lang="nl-NL" sz="800" b="0" i="0" u="none" strike="noStrike">
                          <a:solidFill>
                            <a:srgbClr val="000000"/>
                          </a:solidFill>
                          <a:effectLst/>
                          <a:latin typeface="Calibri"/>
                        </a:rPr>
                        <a:t>40.990</a:t>
                      </a:r>
                    </a:p>
                  </a:txBody>
                  <a:tcPr marL="6650" marR="6650" marT="6650" marB="0" anchor="b">
                    <a:lnL>
                      <a:noFill/>
                    </a:lnL>
                    <a:lnR>
                      <a:noFill/>
                    </a:lnR>
                    <a:lnT>
                      <a:noFill/>
                    </a:lnT>
                    <a:lnB>
                      <a:noFill/>
                    </a:lnB>
                  </a:tcPr>
                </a:tc>
                <a:extLst>
                  <a:ext uri="{0D108BD9-81ED-4DB2-BD59-A6C34878D82A}">
                    <a16:rowId xmlns:a16="http://schemas.microsoft.com/office/drawing/2014/main" val="10006"/>
                  </a:ext>
                </a:extLst>
              </a:tr>
              <a:tr h="296443">
                <a:tc>
                  <a:txBody>
                    <a:bodyPr/>
                    <a:lstStyle/>
                    <a:p>
                      <a:pPr algn="l" fontAlgn="t"/>
                      <a:r>
                        <a:rPr lang="nl-NL" sz="800" b="0" i="0" u="none" strike="noStrike">
                          <a:solidFill>
                            <a:srgbClr val="000000"/>
                          </a:solidFill>
                          <a:effectLst/>
                          <a:latin typeface="Calibri"/>
                        </a:rPr>
                        <a:t>7 Wetenschappelijk Onderwijs</a:t>
                      </a:r>
                    </a:p>
                  </a:txBody>
                  <a:tcPr marL="6650" marR="6650" marT="6650" marB="0">
                    <a:lnL>
                      <a:noFill/>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b"/>
                      <a:r>
                        <a:rPr lang="nl-NL" sz="800" b="0" i="0" u="none" strike="noStrike">
                          <a:solidFill>
                            <a:srgbClr val="000000"/>
                          </a:solidFill>
                          <a:effectLst/>
                          <a:latin typeface="Calibri"/>
                        </a:rPr>
                        <a:t>4.139.632</a:t>
                      </a:r>
                    </a:p>
                  </a:txBody>
                  <a:tcPr marL="6650" marR="6650" marT="6650" marB="0" anchor="b">
                    <a:lnL w="6350" cap="flat" cmpd="sng" algn="ctr">
                      <a:solidFill>
                        <a:srgbClr val="000000"/>
                      </a:solidFill>
                      <a:prstDash val="solid"/>
                      <a:round/>
                      <a:headEnd type="none" w="med" len="med"/>
                      <a:tailEnd type="none" w="med" len="med"/>
                    </a:lnL>
                    <a:lnR>
                      <a:noFill/>
                    </a:lnR>
                    <a:lnT>
                      <a:noFill/>
                    </a:lnT>
                    <a:lnB>
                      <a:noFill/>
                    </a:lnB>
                    <a:solidFill>
                      <a:srgbClr val="B7DEE8"/>
                    </a:solidFill>
                  </a:tcPr>
                </a:tc>
                <a:tc>
                  <a:txBody>
                    <a:bodyPr/>
                    <a:lstStyle/>
                    <a:p>
                      <a:pPr algn="r" fontAlgn="b"/>
                      <a:r>
                        <a:rPr lang="nl-NL" sz="800" b="0" i="0" u="none" strike="noStrike">
                          <a:solidFill>
                            <a:srgbClr val="000000"/>
                          </a:solidFill>
                          <a:effectLst/>
                          <a:latin typeface="Calibri"/>
                        </a:rPr>
                        <a:t>4.210.383</a:t>
                      </a:r>
                    </a:p>
                  </a:txBody>
                  <a:tcPr marL="6650" marR="6650" marT="6650" marB="0" anchor="b">
                    <a:lnL>
                      <a:noFill/>
                    </a:lnL>
                    <a:lnR>
                      <a:noFill/>
                    </a:lnR>
                    <a:lnT>
                      <a:noFill/>
                    </a:lnT>
                    <a:lnB>
                      <a:noFill/>
                    </a:lnB>
                    <a:solidFill>
                      <a:srgbClr val="B7DEE8"/>
                    </a:solidFill>
                  </a:tcPr>
                </a:tc>
                <a:tc>
                  <a:txBody>
                    <a:bodyPr/>
                    <a:lstStyle/>
                    <a:p>
                      <a:pPr algn="r" fontAlgn="b"/>
                      <a:r>
                        <a:rPr lang="nl-NL" sz="800" b="0" i="0" u="none" strike="noStrike">
                          <a:solidFill>
                            <a:srgbClr val="000000"/>
                          </a:solidFill>
                          <a:effectLst/>
                          <a:latin typeface="Calibri"/>
                        </a:rPr>
                        <a:t>70.751</a:t>
                      </a:r>
                    </a:p>
                  </a:txBody>
                  <a:tcPr marL="6650" marR="6650" marT="6650" marB="0" anchor="b">
                    <a:lnL>
                      <a:noFill/>
                    </a:lnL>
                    <a:lnR>
                      <a:noFill/>
                    </a:lnR>
                    <a:lnT>
                      <a:noFill/>
                    </a:lnT>
                    <a:lnB>
                      <a:noFill/>
                    </a:lnB>
                    <a:solidFill>
                      <a:srgbClr val="B7DEE8"/>
                    </a:solidFill>
                  </a:tcPr>
                </a:tc>
                <a:extLst>
                  <a:ext uri="{0D108BD9-81ED-4DB2-BD59-A6C34878D82A}">
                    <a16:rowId xmlns:a16="http://schemas.microsoft.com/office/drawing/2014/main" val="10007"/>
                  </a:ext>
                </a:extLst>
              </a:tr>
              <a:tr h="148222">
                <a:tc>
                  <a:txBody>
                    <a:bodyPr/>
                    <a:lstStyle/>
                    <a:p>
                      <a:pPr algn="l" fontAlgn="t"/>
                      <a:r>
                        <a:rPr lang="nl-NL" sz="800" b="0" i="0" u="none" strike="noStrike">
                          <a:solidFill>
                            <a:srgbClr val="000000"/>
                          </a:solidFill>
                          <a:effectLst/>
                          <a:latin typeface="Calibri"/>
                        </a:rPr>
                        <a:t>8 Internationaal Beleid</a:t>
                      </a:r>
                    </a:p>
                  </a:txBody>
                  <a:tcPr marL="6650" marR="6650" marT="665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nl-NL" sz="800" b="0" i="0" u="none" strike="noStrike">
                          <a:solidFill>
                            <a:srgbClr val="000000"/>
                          </a:solidFill>
                          <a:effectLst/>
                          <a:latin typeface="Calibri"/>
                        </a:rPr>
                        <a:t>11.235</a:t>
                      </a:r>
                    </a:p>
                  </a:txBody>
                  <a:tcPr marL="6650" marR="6650" marT="665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nl-NL" sz="800" b="0" i="0" u="none" strike="noStrike">
                          <a:solidFill>
                            <a:srgbClr val="000000"/>
                          </a:solidFill>
                          <a:effectLst/>
                          <a:latin typeface="Calibri"/>
                        </a:rPr>
                        <a:t>12.669</a:t>
                      </a:r>
                    </a:p>
                  </a:txBody>
                  <a:tcPr marL="6650" marR="6650" marT="6650" marB="0" anchor="b">
                    <a:lnL>
                      <a:noFill/>
                    </a:lnL>
                    <a:lnR>
                      <a:noFill/>
                    </a:lnR>
                    <a:lnT>
                      <a:noFill/>
                    </a:lnT>
                    <a:lnB>
                      <a:noFill/>
                    </a:lnB>
                  </a:tcPr>
                </a:tc>
                <a:tc>
                  <a:txBody>
                    <a:bodyPr/>
                    <a:lstStyle/>
                    <a:p>
                      <a:pPr algn="r" fontAlgn="b"/>
                      <a:r>
                        <a:rPr lang="nl-NL" sz="800" b="0" i="0" u="none" strike="noStrike">
                          <a:solidFill>
                            <a:srgbClr val="000000"/>
                          </a:solidFill>
                          <a:effectLst/>
                          <a:latin typeface="Calibri"/>
                        </a:rPr>
                        <a:t>1.434</a:t>
                      </a:r>
                    </a:p>
                  </a:txBody>
                  <a:tcPr marL="6650" marR="6650" marT="6650" marB="0" anchor="b">
                    <a:lnL>
                      <a:noFill/>
                    </a:lnL>
                    <a:lnR>
                      <a:noFill/>
                    </a:lnR>
                    <a:lnT>
                      <a:noFill/>
                    </a:lnT>
                    <a:lnB>
                      <a:noFill/>
                    </a:lnB>
                  </a:tcPr>
                </a:tc>
                <a:extLst>
                  <a:ext uri="{0D108BD9-81ED-4DB2-BD59-A6C34878D82A}">
                    <a16:rowId xmlns:a16="http://schemas.microsoft.com/office/drawing/2014/main" val="10008"/>
                  </a:ext>
                </a:extLst>
              </a:tr>
              <a:tr h="296443">
                <a:tc>
                  <a:txBody>
                    <a:bodyPr/>
                    <a:lstStyle/>
                    <a:p>
                      <a:pPr algn="l" fontAlgn="t"/>
                      <a:r>
                        <a:rPr lang="nl-NL" sz="800" b="0" i="0" u="none" strike="noStrike">
                          <a:solidFill>
                            <a:srgbClr val="000000"/>
                          </a:solidFill>
                          <a:effectLst/>
                          <a:latin typeface="Calibri"/>
                        </a:rPr>
                        <a:t>9Arbeidsmarkt en Personeelsbeleid</a:t>
                      </a:r>
                    </a:p>
                  </a:txBody>
                  <a:tcPr marL="6650" marR="6650" marT="6650" marB="0">
                    <a:lnL>
                      <a:noFill/>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b"/>
                      <a:r>
                        <a:rPr lang="nl-NL" sz="800" b="0" i="0" u="none" strike="noStrike">
                          <a:solidFill>
                            <a:srgbClr val="000000"/>
                          </a:solidFill>
                          <a:effectLst/>
                          <a:latin typeface="Calibri"/>
                        </a:rPr>
                        <a:t>249.541</a:t>
                      </a:r>
                    </a:p>
                  </a:txBody>
                  <a:tcPr marL="6650" marR="6650" marT="6650" marB="0" anchor="b">
                    <a:lnL w="6350" cap="flat" cmpd="sng" algn="ctr">
                      <a:solidFill>
                        <a:srgbClr val="000000"/>
                      </a:solidFill>
                      <a:prstDash val="solid"/>
                      <a:round/>
                      <a:headEnd type="none" w="med" len="med"/>
                      <a:tailEnd type="none" w="med" len="med"/>
                    </a:lnL>
                    <a:lnR>
                      <a:noFill/>
                    </a:lnR>
                    <a:lnT>
                      <a:noFill/>
                    </a:lnT>
                    <a:lnB>
                      <a:noFill/>
                    </a:lnB>
                    <a:solidFill>
                      <a:srgbClr val="B7DEE8"/>
                    </a:solidFill>
                  </a:tcPr>
                </a:tc>
                <a:tc>
                  <a:txBody>
                    <a:bodyPr/>
                    <a:lstStyle/>
                    <a:p>
                      <a:pPr algn="r" fontAlgn="b"/>
                      <a:r>
                        <a:rPr lang="nl-NL" sz="800" b="0" i="0" u="none" strike="noStrike">
                          <a:solidFill>
                            <a:srgbClr val="000000"/>
                          </a:solidFill>
                          <a:effectLst/>
                          <a:latin typeface="Calibri"/>
                        </a:rPr>
                        <a:t>209.749</a:t>
                      </a:r>
                    </a:p>
                  </a:txBody>
                  <a:tcPr marL="6650" marR="6650" marT="6650" marB="0" anchor="b">
                    <a:lnL>
                      <a:noFill/>
                    </a:lnL>
                    <a:lnR>
                      <a:noFill/>
                    </a:lnR>
                    <a:lnT>
                      <a:noFill/>
                    </a:lnT>
                    <a:lnB>
                      <a:noFill/>
                    </a:lnB>
                    <a:solidFill>
                      <a:srgbClr val="B7DEE8"/>
                    </a:solidFill>
                  </a:tcPr>
                </a:tc>
                <a:tc>
                  <a:txBody>
                    <a:bodyPr/>
                    <a:lstStyle/>
                    <a:p>
                      <a:pPr algn="r" fontAlgn="b"/>
                      <a:r>
                        <a:rPr lang="nl-NL" sz="800" b="0" i="0" u="none" strike="noStrike">
                          <a:solidFill>
                            <a:srgbClr val="000000"/>
                          </a:solidFill>
                          <a:effectLst/>
                          <a:latin typeface="Calibri"/>
                        </a:rPr>
                        <a:t>-39.792</a:t>
                      </a:r>
                    </a:p>
                  </a:txBody>
                  <a:tcPr marL="6650" marR="6650" marT="6650" marB="0" anchor="b">
                    <a:lnL>
                      <a:noFill/>
                    </a:lnL>
                    <a:lnR>
                      <a:noFill/>
                    </a:lnR>
                    <a:lnT>
                      <a:noFill/>
                    </a:lnT>
                    <a:lnB>
                      <a:noFill/>
                    </a:lnB>
                    <a:solidFill>
                      <a:srgbClr val="B7DEE8"/>
                    </a:solidFill>
                  </a:tcPr>
                </a:tc>
                <a:extLst>
                  <a:ext uri="{0D108BD9-81ED-4DB2-BD59-A6C34878D82A}">
                    <a16:rowId xmlns:a16="http://schemas.microsoft.com/office/drawing/2014/main" val="10009"/>
                  </a:ext>
                </a:extLst>
              </a:tr>
              <a:tr h="148222">
                <a:tc>
                  <a:txBody>
                    <a:bodyPr/>
                    <a:lstStyle/>
                    <a:p>
                      <a:pPr algn="l" fontAlgn="t"/>
                      <a:r>
                        <a:rPr lang="nl-NL" sz="800" b="0" i="0" u="none" strike="noStrike">
                          <a:solidFill>
                            <a:srgbClr val="000000"/>
                          </a:solidFill>
                          <a:effectLst/>
                          <a:latin typeface="Calibri"/>
                        </a:rPr>
                        <a:t>11 Studiefinanciering</a:t>
                      </a:r>
                    </a:p>
                  </a:txBody>
                  <a:tcPr marL="6650" marR="6650" marT="665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nl-NL" sz="800" b="0" i="0" u="none" strike="noStrike">
                          <a:solidFill>
                            <a:srgbClr val="000000"/>
                          </a:solidFill>
                          <a:effectLst/>
                          <a:latin typeface="Calibri"/>
                        </a:rPr>
                        <a:t>4.246.402</a:t>
                      </a:r>
                    </a:p>
                  </a:txBody>
                  <a:tcPr marL="6650" marR="6650" marT="665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nl-NL" sz="800" b="0" i="0" u="none" strike="noStrike">
                          <a:solidFill>
                            <a:srgbClr val="000000"/>
                          </a:solidFill>
                          <a:effectLst/>
                          <a:latin typeface="Calibri"/>
                        </a:rPr>
                        <a:t>4.367.687</a:t>
                      </a:r>
                    </a:p>
                  </a:txBody>
                  <a:tcPr marL="6650" marR="6650" marT="6650" marB="0" anchor="b">
                    <a:lnL>
                      <a:noFill/>
                    </a:lnL>
                    <a:lnR>
                      <a:noFill/>
                    </a:lnR>
                    <a:lnT>
                      <a:noFill/>
                    </a:lnT>
                    <a:lnB>
                      <a:noFill/>
                    </a:lnB>
                  </a:tcPr>
                </a:tc>
                <a:tc>
                  <a:txBody>
                    <a:bodyPr/>
                    <a:lstStyle/>
                    <a:p>
                      <a:pPr algn="r" fontAlgn="b"/>
                      <a:r>
                        <a:rPr lang="nl-NL" sz="800" b="0" i="0" u="none" strike="noStrike">
                          <a:solidFill>
                            <a:srgbClr val="000000"/>
                          </a:solidFill>
                          <a:effectLst/>
                          <a:latin typeface="Calibri"/>
                        </a:rPr>
                        <a:t>121.285</a:t>
                      </a:r>
                    </a:p>
                  </a:txBody>
                  <a:tcPr marL="6650" marR="6650" marT="6650" marB="0" anchor="b">
                    <a:lnL>
                      <a:noFill/>
                    </a:lnL>
                    <a:lnR>
                      <a:noFill/>
                    </a:lnR>
                    <a:lnT>
                      <a:noFill/>
                    </a:lnT>
                    <a:lnB>
                      <a:noFill/>
                    </a:lnB>
                  </a:tcPr>
                </a:tc>
                <a:extLst>
                  <a:ext uri="{0D108BD9-81ED-4DB2-BD59-A6C34878D82A}">
                    <a16:rowId xmlns:a16="http://schemas.microsoft.com/office/drawing/2014/main" val="10010"/>
                  </a:ext>
                </a:extLst>
              </a:tr>
              <a:tr h="444667">
                <a:tc>
                  <a:txBody>
                    <a:bodyPr/>
                    <a:lstStyle/>
                    <a:p>
                      <a:pPr algn="l" fontAlgn="t"/>
                      <a:r>
                        <a:rPr lang="nl-NL" sz="800" b="0" i="0" u="none" strike="noStrike">
                          <a:solidFill>
                            <a:srgbClr val="000000"/>
                          </a:solidFill>
                          <a:effectLst/>
                          <a:latin typeface="Calibri"/>
                        </a:rPr>
                        <a:t>12 tegemoedkoming onderwijsbijdrage en schoolkosten</a:t>
                      </a:r>
                    </a:p>
                  </a:txBody>
                  <a:tcPr marL="6650" marR="6650" marT="6650" marB="0">
                    <a:lnL>
                      <a:noFill/>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b"/>
                      <a:r>
                        <a:rPr lang="nl-NL" sz="800" b="0" i="0" u="none" strike="noStrike">
                          <a:solidFill>
                            <a:srgbClr val="000000"/>
                          </a:solidFill>
                          <a:effectLst/>
                          <a:latin typeface="Calibri"/>
                        </a:rPr>
                        <a:t>89.214</a:t>
                      </a:r>
                    </a:p>
                  </a:txBody>
                  <a:tcPr marL="6650" marR="6650" marT="6650" marB="0" anchor="b">
                    <a:lnL w="6350" cap="flat" cmpd="sng" algn="ctr">
                      <a:solidFill>
                        <a:srgbClr val="000000"/>
                      </a:solidFill>
                      <a:prstDash val="solid"/>
                      <a:round/>
                      <a:headEnd type="none" w="med" len="med"/>
                      <a:tailEnd type="none" w="med" len="med"/>
                    </a:lnL>
                    <a:lnR>
                      <a:noFill/>
                    </a:lnR>
                    <a:lnT>
                      <a:noFill/>
                    </a:lnT>
                    <a:lnB>
                      <a:noFill/>
                    </a:lnB>
                    <a:solidFill>
                      <a:srgbClr val="B7DEE8"/>
                    </a:solidFill>
                  </a:tcPr>
                </a:tc>
                <a:tc>
                  <a:txBody>
                    <a:bodyPr/>
                    <a:lstStyle/>
                    <a:p>
                      <a:pPr algn="r" fontAlgn="b"/>
                      <a:r>
                        <a:rPr lang="nl-NL" sz="800" b="0" i="0" u="none" strike="noStrike">
                          <a:solidFill>
                            <a:srgbClr val="000000"/>
                          </a:solidFill>
                          <a:effectLst/>
                          <a:latin typeface="Calibri"/>
                        </a:rPr>
                        <a:t>93.696</a:t>
                      </a:r>
                    </a:p>
                  </a:txBody>
                  <a:tcPr marL="6650" marR="6650" marT="6650" marB="0" anchor="b">
                    <a:lnL>
                      <a:noFill/>
                    </a:lnL>
                    <a:lnR>
                      <a:noFill/>
                    </a:lnR>
                    <a:lnT>
                      <a:noFill/>
                    </a:lnT>
                    <a:lnB>
                      <a:noFill/>
                    </a:lnB>
                    <a:solidFill>
                      <a:srgbClr val="B7DEE8"/>
                    </a:solidFill>
                  </a:tcPr>
                </a:tc>
                <a:tc>
                  <a:txBody>
                    <a:bodyPr/>
                    <a:lstStyle/>
                    <a:p>
                      <a:pPr algn="r" fontAlgn="b"/>
                      <a:r>
                        <a:rPr lang="nl-NL" sz="800" b="0" i="0" u="none" strike="noStrike">
                          <a:solidFill>
                            <a:srgbClr val="000000"/>
                          </a:solidFill>
                          <a:effectLst/>
                          <a:latin typeface="Calibri"/>
                        </a:rPr>
                        <a:t>4.482</a:t>
                      </a:r>
                    </a:p>
                  </a:txBody>
                  <a:tcPr marL="6650" marR="6650" marT="6650" marB="0" anchor="b">
                    <a:lnL>
                      <a:noFill/>
                    </a:lnL>
                    <a:lnR>
                      <a:noFill/>
                    </a:lnR>
                    <a:lnT>
                      <a:noFill/>
                    </a:lnT>
                    <a:lnB>
                      <a:noFill/>
                    </a:lnB>
                    <a:solidFill>
                      <a:srgbClr val="B7DEE8"/>
                    </a:solidFill>
                  </a:tcPr>
                </a:tc>
                <a:extLst>
                  <a:ext uri="{0D108BD9-81ED-4DB2-BD59-A6C34878D82A}">
                    <a16:rowId xmlns:a16="http://schemas.microsoft.com/office/drawing/2014/main" val="10011"/>
                  </a:ext>
                </a:extLst>
              </a:tr>
              <a:tr h="148222">
                <a:tc>
                  <a:txBody>
                    <a:bodyPr/>
                    <a:lstStyle/>
                    <a:p>
                      <a:pPr algn="l" fontAlgn="t"/>
                      <a:r>
                        <a:rPr lang="nl-NL" sz="800" b="0" i="0" u="none" strike="noStrike">
                          <a:solidFill>
                            <a:srgbClr val="000000"/>
                          </a:solidFill>
                          <a:effectLst/>
                          <a:latin typeface="Calibri"/>
                        </a:rPr>
                        <a:t>13 Lesgeld</a:t>
                      </a:r>
                    </a:p>
                  </a:txBody>
                  <a:tcPr marL="6650" marR="6650" marT="665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nl-NL" sz="800" b="0" i="0" u="none" strike="noStrike">
                          <a:solidFill>
                            <a:srgbClr val="000000"/>
                          </a:solidFill>
                          <a:effectLst/>
                          <a:latin typeface="Calibri"/>
                        </a:rPr>
                        <a:t>7.515</a:t>
                      </a:r>
                    </a:p>
                  </a:txBody>
                  <a:tcPr marL="6650" marR="6650" marT="665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nl-NL" sz="800" b="0" i="0" u="none" strike="noStrike">
                          <a:solidFill>
                            <a:srgbClr val="000000"/>
                          </a:solidFill>
                          <a:effectLst/>
                          <a:latin typeface="Calibri"/>
                        </a:rPr>
                        <a:t>7.626</a:t>
                      </a:r>
                    </a:p>
                  </a:txBody>
                  <a:tcPr marL="6650" marR="6650" marT="6650" marB="0" anchor="b">
                    <a:lnL>
                      <a:noFill/>
                    </a:lnL>
                    <a:lnR>
                      <a:noFill/>
                    </a:lnR>
                    <a:lnT>
                      <a:noFill/>
                    </a:lnT>
                    <a:lnB>
                      <a:noFill/>
                    </a:lnB>
                  </a:tcPr>
                </a:tc>
                <a:tc>
                  <a:txBody>
                    <a:bodyPr/>
                    <a:lstStyle/>
                    <a:p>
                      <a:pPr algn="r" fontAlgn="b"/>
                      <a:r>
                        <a:rPr lang="nl-NL" sz="800" b="0" i="0" u="none" strike="noStrike">
                          <a:solidFill>
                            <a:srgbClr val="000000"/>
                          </a:solidFill>
                          <a:effectLst/>
                          <a:latin typeface="Calibri"/>
                        </a:rPr>
                        <a:t>111</a:t>
                      </a:r>
                    </a:p>
                  </a:txBody>
                  <a:tcPr marL="6650" marR="6650" marT="6650" marB="0" anchor="b">
                    <a:lnL>
                      <a:noFill/>
                    </a:lnL>
                    <a:lnR>
                      <a:noFill/>
                    </a:lnR>
                    <a:lnT>
                      <a:noFill/>
                    </a:lnT>
                    <a:lnB>
                      <a:noFill/>
                    </a:lnB>
                  </a:tcPr>
                </a:tc>
                <a:extLst>
                  <a:ext uri="{0D108BD9-81ED-4DB2-BD59-A6C34878D82A}">
                    <a16:rowId xmlns:a16="http://schemas.microsoft.com/office/drawing/2014/main" val="10012"/>
                  </a:ext>
                </a:extLst>
              </a:tr>
              <a:tr h="148222">
                <a:tc>
                  <a:txBody>
                    <a:bodyPr/>
                    <a:lstStyle/>
                    <a:p>
                      <a:pPr algn="l" fontAlgn="t"/>
                      <a:r>
                        <a:rPr lang="nl-NL" sz="800" b="0" i="0" u="none" strike="noStrike">
                          <a:solidFill>
                            <a:srgbClr val="000000"/>
                          </a:solidFill>
                          <a:effectLst/>
                          <a:latin typeface="Calibri"/>
                        </a:rPr>
                        <a:t>14 Cultuur</a:t>
                      </a:r>
                    </a:p>
                  </a:txBody>
                  <a:tcPr marL="6650" marR="6650" marT="6650" marB="0">
                    <a:lnL>
                      <a:noFill/>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b"/>
                      <a:r>
                        <a:rPr lang="nl-NL" sz="800" b="0" i="0" u="none" strike="noStrike">
                          <a:solidFill>
                            <a:srgbClr val="000000"/>
                          </a:solidFill>
                          <a:effectLst/>
                          <a:latin typeface="Calibri"/>
                        </a:rPr>
                        <a:t>733.744</a:t>
                      </a:r>
                    </a:p>
                  </a:txBody>
                  <a:tcPr marL="6650" marR="6650" marT="6650" marB="0" anchor="b">
                    <a:lnL w="6350" cap="flat" cmpd="sng" algn="ctr">
                      <a:solidFill>
                        <a:srgbClr val="000000"/>
                      </a:solidFill>
                      <a:prstDash val="solid"/>
                      <a:round/>
                      <a:headEnd type="none" w="med" len="med"/>
                      <a:tailEnd type="none" w="med" len="med"/>
                    </a:lnL>
                    <a:lnR>
                      <a:noFill/>
                    </a:lnR>
                    <a:lnT>
                      <a:noFill/>
                    </a:lnT>
                    <a:lnB>
                      <a:noFill/>
                    </a:lnB>
                    <a:solidFill>
                      <a:srgbClr val="B7DEE8"/>
                    </a:solidFill>
                  </a:tcPr>
                </a:tc>
                <a:tc>
                  <a:txBody>
                    <a:bodyPr/>
                    <a:lstStyle/>
                    <a:p>
                      <a:pPr algn="r" fontAlgn="b"/>
                      <a:r>
                        <a:rPr lang="nl-NL" sz="800" b="0" i="0" u="none" strike="noStrike">
                          <a:solidFill>
                            <a:srgbClr val="000000"/>
                          </a:solidFill>
                          <a:effectLst/>
                          <a:latin typeface="Calibri"/>
                        </a:rPr>
                        <a:t>713.445</a:t>
                      </a:r>
                    </a:p>
                  </a:txBody>
                  <a:tcPr marL="6650" marR="6650" marT="6650" marB="0" anchor="b">
                    <a:lnL>
                      <a:noFill/>
                    </a:lnL>
                    <a:lnR>
                      <a:noFill/>
                    </a:lnR>
                    <a:lnT>
                      <a:noFill/>
                    </a:lnT>
                    <a:lnB>
                      <a:noFill/>
                    </a:lnB>
                    <a:solidFill>
                      <a:srgbClr val="B7DEE8"/>
                    </a:solidFill>
                  </a:tcPr>
                </a:tc>
                <a:tc>
                  <a:txBody>
                    <a:bodyPr/>
                    <a:lstStyle/>
                    <a:p>
                      <a:pPr algn="r" fontAlgn="b"/>
                      <a:r>
                        <a:rPr lang="nl-NL" sz="800" b="0" i="0" u="none" strike="noStrike">
                          <a:solidFill>
                            <a:srgbClr val="000000"/>
                          </a:solidFill>
                          <a:effectLst/>
                          <a:latin typeface="Calibri"/>
                        </a:rPr>
                        <a:t>-20.299</a:t>
                      </a:r>
                    </a:p>
                  </a:txBody>
                  <a:tcPr marL="6650" marR="6650" marT="6650" marB="0" anchor="b">
                    <a:lnL>
                      <a:noFill/>
                    </a:lnL>
                    <a:lnR>
                      <a:noFill/>
                    </a:lnR>
                    <a:lnT>
                      <a:noFill/>
                    </a:lnT>
                    <a:lnB>
                      <a:noFill/>
                    </a:lnB>
                    <a:solidFill>
                      <a:srgbClr val="B7DEE8"/>
                    </a:solidFill>
                  </a:tcPr>
                </a:tc>
                <a:extLst>
                  <a:ext uri="{0D108BD9-81ED-4DB2-BD59-A6C34878D82A}">
                    <a16:rowId xmlns:a16="http://schemas.microsoft.com/office/drawing/2014/main" val="10013"/>
                  </a:ext>
                </a:extLst>
              </a:tr>
              <a:tr h="148222">
                <a:tc>
                  <a:txBody>
                    <a:bodyPr/>
                    <a:lstStyle/>
                    <a:p>
                      <a:pPr algn="l" fontAlgn="t"/>
                      <a:r>
                        <a:rPr lang="nl-NL" sz="800" b="0" i="0" u="none" strike="noStrike">
                          <a:solidFill>
                            <a:srgbClr val="000000"/>
                          </a:solidFill>
                          <a:effectLst/>
                          <a:latin typeface="Calibri"/>
                        </a:rPr>
                        <a:t>15 Media</a:t>
                      </a:r>
                    </a:p>
                  </a:txBody>
                  <a:tcPr marL="6650" marR="6650" marT="665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nl-NL" sz="800" b="0" i="0" u="none" strike="noStrike">
                          <a:solidFill>
                            <a:srgbClr val="000000"/>
                          </a:solidFill>
                          <a:effectLst/>
                          <a:latin typeface="Calibri"/>
                        </a:rPr>
                        <a:t>996.406</a:t>
                      </a:r>
                    </a:p>
                  </a:txBody>
                  <a:tcPr marL="6650" marR="6650" marT="665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nl-NL" sz="800" b="0" i="0" u="none" strike="noStrike">
                          <a:solidFill>
                            <a:srgbClr val="000000"/>
                          </a:solidFill>
                          <a:effectLst/>
                          <a:latin typeface="Calibri"/>
                        </a:rPr>
                        <a:t>864.629</a:t>
                      </a:r>
                    </a:p>
                  </a:txBody>
                  <a:tcPr marL="6650" marR="6650" marT="6650" marB="0" anchor="b">
                    <a:lnL>
                      <a:noFill/>
                    </a:lnL>
                    <a:lnR>
                      <a:noFill/>
                    </a:lnR>
                    <a:lnT>
                      <a:noFill/>
                    </a:lnT>
                    <a:lnB>
                      <a:noFill/>
                    </a:lnB>
                  </a:tcPr>
                </a:tc>
                <a:tc>
                  <a:txBody>
                    <a:bodyPr/>
                    <a:lstStyle/>
                    <a:p>
                      <a:pPr algn="r" fontAlgn="b"/>
                      <a:r>
                        <a:rPr lang="nl-NL" sz="800" b="0" i="0" u="none" strike="noStrike">
                          <a:solidFill>
                            <a:srgbClr val="000000"/>
                          </a:solidFill>
                          <a:effectLst/>
                          <a:latin typeface="Calibri"/>
                        </a:rPr>
                        <a:t>-131.777</a:t>
                      </a:r>
                    </a:p>
                  </a:txBody>
                  <a:tcPr marL="6650" marR="6650" marT="6650" marB="0" anchor="b">
                    <a:lnL>
                      <a:noFill/>
                    </a:lnL>
                    <a:lnR>
                      <a:noFill/>
                    </a:lnR>
                    <a:lnT>
                      <a:noFill/>
                    </a:lnT>
                    <a:lnB>
                      <a:noFill/>
                    </a:lnB>
                  </a:tcPr>
                </a:tc>
                <a:extLst>
                  <a:ext uri="{0D108BD9-81ED-4DB2-BD59-A6C34878D82A}">
                    <a16:rowId xmlns:a16="http://schemas.microsoft.com/office/drawing/2014/main" val="10014"/>
                  </a:ext>
                </a:extLst>
              </a:tr>
              <a:tr h="296443">
                <a:tc>
                  <a:txBody>
                    <a:bodyPr/>
                    <a:lstStyle/>
                    <a:p>
                      <a:pPr algn="l" fontAlgn="t"/>
                      <a:r>
                        <a:rPr lang="nl-NL" sz="800" b="0" i="0" u="none" strike="noStrike">
                          <a:solidFill>
                            <a:srgbClr val="000000"/>
                          </a:solidFill>
                          <a:effectLst/>
                          <a:latin typeface="Calibri"/>
                        </a:rPr>
                        <a:t>16 Onderzoek en Wetenschapsbeleid</a:t>
                      </a:r>
                    </a:p>
                  </a:txBody>
                  <a:tcPr marL="6650" marR="6650" marT="6650" marB="0">
                    <a:lnL>
                      <a:noFill/>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b"/>
                      <a:r>
                        <a:rPr lang="nl-NL" sz="800" b="0" i="0" u="none" strike="noStrike">
                          <a:solidFill>
                            <a:srgbClr val="000000"/>
                          </a:solidFill>
                          <a:effectLst/>
                          <a:latin typeface="Calibri"/>
                        </a:rPr>
                        <a:t>973.046</a:t>
                      </a:r>
                    </a:p>
                  </a:txBody>
                  <a:tcPr marL="6650" marR="6650" marT="6650" marB="0" anchor="b">
                    <a:lnL w="6350" cap="flat" cmpd="sng" algn="ctr">
                      <a:solidFill>
                        <a:srgbClr val="000000"/>
                      </a:solidFill>
                      <a:prstDash val="solid"/>
                      <a:round/>
                      <a:headEnd type="none" w="med" len="med"/>
                      <a:tailEnd type="none" w="med" len="med"/>
                    </a:lnL>
                    <a:lnR>
                      <a:noFill/>
                    </a:lnR>
                    <a:lnT>
                      <a:noFill/>
                    </a:lnT>
                    <a:lnB>
                      <a:noFill/>
                    </a:lnB>
                    <a:solidFill>
                      <a:srgbClr val="B7DEE8"/>
                    </a:solidFill>
                  </a:tcPr>
                </a:tc>
                <a:tc>
                  <a:txBody>
                    <a:bodyPr/>
                    <a:lstStyle/>
                    <a:p>
                      <a:pPr algn="r" fontAlgn="b"/>
                      <a:r>
                        <a:rPr lang="nl-NL" sz="800" b="0" i="0" u="none" strike="noStrike">
                          <a:solidFill>
                            <a:srgbClr val="000000"/>
                          </a:solidFill>
                          <a:effectLst/>
                          <a:latin typeface="Calibri"/>
                        </a:rPr>
                        <a:t>1.034.719</a:t>
                      </a:r>
                    </a:p>
                  </a:txBody>
                  <a:tcPr marL="6650" marR="6650" marT="6650" marB="0" anchor="b">
                    <a:lnL>
                      <a:noFill/>
                    </a:lnL>
                    <a:lnR>
                      <a:noFill/>
                    </a:lnR>
                    <a:lnT>
                      <a:noFill/>
                    </a:lnT>
                    <a:lnB>
                      <a:noFill/>
                    </a:lnB>
                    <a:solidFill>
                      <a:srgbClr val="B7DEE8"/>
                    </a:solidFill>
                  </a:tcPr>
                </a:tc>
                <a:tc>
                  <a:txBody>
                    <a:bodyPr/>
                    <a:lstStyle/>
                    <a:p>
                      <a:pPr algn="r" fontAlgn="b"/>
                      <a:r>
                        <a:rPr lang="nl-NL" sz="800" b="0" i="0" u="none" strike="noStrike">
                          <a:solidFill>
                            <a:srgbClr val="000000"/>
                          </a:solidFill>
                          <a:effectLst/>
                          <a:latin typeface="Calibri"/>
                        </a:rPr>
                        <a:t>61.673</a:t>
                      </a:r>
                    </a:p>
                  </a:txBody>
                  <a:tcPr marL="6650" marR="6650" marT="6650" marB="0" anchor="b">
                    <a:lnL>
                      <a:noFill/>
                    </a:lnL>
                    <a:lnR>
                      <a:noFill/>
                    </a:lnR>
                    <a:lnT>
                      <a:noFill/>
                    </a:lnT>
                    <a:lnB>
                      <a:noFill/>
                    </a:lnB>
                    <a:solidFill>
                      <a:srgbClr val="B7DEE8"/>
                    </a:solidFill>
                  </a:tcPr>
                </a:tc>
                <a:extLst>
                  <a:ext uri="{0D108BD9-81ED-4DB2-BD59-A6C34878D82A}">
                    <a16:rowId xmlns:a16="http://schemas.microsoft.com/office/drawing/2014/main" val="10015"/>
                  </a:ext>
                </a:extLst>
              </a:tr>
              <a:tr h="148222">
                <a:tc>
                  <a:txBody>
                    <a:bodyPr/>
                    <a:lstStyle/>
                    <a:p>
                      <a:pPr algn="l" fontAlgn="t"/>
                      <a:r>
                        <a:rPr lang="nl-NL" sz="800" b="0" i="0" u="none" strike="noStrike">
                          <a:solidFill>
                            <a:srgbClr val="000000"/>
                          </a:solidFill>
                          <a:effectLst/>
                          <a:latin typeface="Calibri"/>
                        </a:rPr>
                        <a:t>25 Emancipatie</a:t>
                      </a:r>
                    </a:p>
                  </a:txBody>
                  <a:tcPr marL="6650" marR="6650" marT="665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nl-NL" sz="800" b="0" i="0" u="none" strike="noStrike">
                          <a:solidFill>
                            <a:srgbClr val="000000"/>
                          </a:solidFill>
                          <a:effectLst/>
                          <a:latin typeface="Calibri"/>
                        </a:rPr>
                        <a:t>15.172</a:t>
                      </a:r>
                    </a:p>
                  </a:txBody>
                  <a:tcPr marL="6650" marR="6650" marT="665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nl-NL" sz="800" b="0" i="0" u="none" strike="noStrike">
                          <a:solidFill>
                            <a:srgbClr val="000000"/>
                          </a:solidFill>
                          <a:effectLst/>
                          <a:latin typeface="Calibri"/>
                        </a:rPr>
                        <a:t>12.968</a:t>
                      </a:r>
                    </a:p>
                  </a:txBody>
                  <a:tcPr marL="6650" marR="6650" marT="6650" marB="0" anchor="b">
                    <a:lnL>
                      <a:noFill/>
                    </a:lnL>
                    <a:lnR>
                      <a:noFill/>
                    </a:lnR>
                    <a:lnT>
                      <a:noFill/>
                    </a:lnT>
                    <a:lnB>
                      <a:noFill/>
                    </a:lnB>
                  </a:tcPr>
                </a:tc>
                <a:tc>
                  <a:txBody>
                    <a:bodyPr/>
                    <a:lstStyle/>
                    <a:p>
                      <a:pPr algn="r" fontAlgn="b"/>
                      <a:r>
                        <a:rPr lang="nl-NL" sz="800" b="0" i="0" u="none" strike="noStrike">
                          <a:solidFill>
                            <a:srgbClr val="000000"/>
                          </a:solidFill>
                          <a:effectLst/>
                          <a:latin typeface="Calibri"/>
                        </a:rPr>
                        <a:t>-2.204</a:t>
                      </a:r>
                    </a:p>
                  </a:txBody>
                  <a:tcPr marL="6650" marR="6650" marT="6650" marB="0" anchor="b">
                    <a:lnL>
                      <a:noFill/>
                    </a:lnL>
                    <a:lnR>
                      <a:noFill/>
                    </a:lnR>
                    <a:lnT>
                      <a:noFill/>
                    </a:lnT>
                    <a:lnB>
                      <a:noFill/>
                    </a:lnB>
                  </a:tcPr>
                </a:tc>
                <a:extLst>
                  <a:ext uri="{0D108BD9-81ED-4DB2-BD59-A6C34878D82A}">
                    <a16:rowId xmlns:a16="http://schemas.microsoft.com/office/drawing/2014/main" val="10016"/>
                  </a:ext>
                </a:extLst>
              </a:tr>
              <a:tr h="148222">
                <a:tc>
                  <a:txBody>
                    <a:bodyPr/>
                    <a:lstStyle/>
                    <a:p>
                      <a:pPr algn="l" fontAlgn="t"/>
                      <a:r>
                        <a:rPr lang="nl-NL" sz="800" b="0" i="0" u="none" strike="noStrike">
                          <a:solidFill>
                            <a:srgbClr val="000000"/>
                          </a:solidFill>
                          <a:effectLst/>
                          <a:latin typeface="Calibri"/>
                        </a:rPr>
                        <a:t> </a:t>
                      </a:r>
                    </a:p>
                  </a:txBody>
                  <a:tcPr marL="6650" marR="6650" marT="665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nl-NL" sz="800" b="0" i="0" u="none" strike="noStrike">
                        <a:solidFill>
                          <a:srgbClr val="000000"/>
                        </a:solidFill>
                        <a:effectLst/>
                        <a:latin typeface="Calibri"/>
                      </a:endParaRPr>
                    </a:p>
                  </a:txBody>
                  <a:tcPr marL="6650" marR="6650" marT="665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nl-NL" sz="800" b="0" i="0" u="none" strike="noStrike">
                        <a:solidFill>
                          <a:srgbClr val="000000"/>
                        </a:solidFill>
                        <a:effectLst/>
                        <a:latin typeface="Calibri"/>
                      </a:endParaRPr>
                    </a:p>
                  </a:txBody>
                  <a:tcPr marL="6650" marR="6650" marT="6650" marB="0" anchor="b">
                    <a:lnL>
                      <a:noFill/>
                    </a:lnL>
                    <a:lnR>
                      <a:noFill/>
                    </a:lnR>
                    <a:lnT>
                      <a:noFill/>
                    </a:lnT>
                    <a:lnB>
                      <a:noFill/>
                    </a:lnB>
                  </a:tcPr>
                </a:tc>
                <a:tc>
                  <a:txBody>
                    <a:bodyPr/>
                    <a:lstStyle/>
                    <a:p>
                      <a:pPr algn="l" fontAlgn="b"/>
                      <a:endParaRPr lang="nl-NL" sz="800" b="0" i="0" u="none" strike="noStrike">
                        <a:solidFill>
                          <a:srgbClr val="000000"/>
                        </a:solidFill>
                        <a:effectLst/>
                        <a:latin typeface="Calibri"/>
                      </a:endParaRPr>
                    </a:p>
                  </a:txBody>
                  <a:tcPr marL="6650" marR="6650" marT="6650" marB="0" anchor="b">
                    <a:lnL>
                      <a:noFill/>
                    </a:lnL>
                    <a:lnR>
                      <a:noFill/>
                    </a:lnR>
                    <a:lnT>
                      <a:noFill/>
                    </a:lnT>
                    <a:lnB>
                      <a:noFill/>
                    </a:lnB>
                  </a:tcPr>
                </a:tc>
                <a:extLst>
                  <a:ext uri="{0D108BD9-81ED-4DB2-BD59-A6C34878D82A}">
                    <a16:rowId xmlns:a16="http://schemas.microsoft.com/office/drawing/2014/main" val="10017"/>
                  </a:ext>
                </a:extLst>
              </a:tr>
              <a:tr h="148222">
                <a:tc>
                  <a:txBody>
                    <a:bodyPr/>
                    <a:lstStyle/>
                    <a:p>
                      <a:pPr algn="l" fontAlgn="t"/>
                      <a:r>
                        <a:rPr lang="nl-NL" sz="800" b="1" i="0" u="none" strike="noStrike">
                          <a:solidFill>
                            <a:srgbClr val="000000"/>
                          </a:solidFill>
                          <a:effectLst/>
                          <a:latin typeface="Calibri"/>
                        </a:rPr>
                        <a:t>Niet beleidsartikelen</a:t>
                      </a:r>
                    </a:p>
                  </a:txBody>
                  <a:tcPr marL="6650" marR="6650" marT="665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nl-NL" sz="800" b="1" i="0" u="none" strike="noStrike">
                          <a:solidFill>
                            <a:srgbClr val="000000"/>
                          </a:solidFill>
                          <a:effectLst/>
                          <a:latin typeface="Calibri"/>
                        </a:rPr>
                        <a:t>248.407</a:t>
                      </a:r>
                    </a:p>
                  </a:txBody>
                  <a:tcPr marL="6650" marR="6650" marT="665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nl-NL" sz="800" b="1" i="0" u="none" strike="noStrike">
                          <a:solidFill>
                            <a:srgbClr val="000000"/>
                          </a:solidFill>
                          <a:effectLst/>
                          <a:latin typeface="Calibri"/>
                        </a:rPr>
                        <a:t>249.788</a:t>
                      </a:r>
                    </a:p>
                  </a:txBody>
                  <a:tcPr marL="6650" marR="6650" marT="6650" marB="0" anchor="b">
                    <a:lnL>
                      <a:noFill/>
                    </a:lnL>
                    <a:lnR>
                      <a:noFill/>
                    </a:lnR>
                    <a:lnT>
                      <a:noFill/>
                    </a:lnT>
                    <a:lnB>
                      <a:noFill/>
                    </a:lnB>
                  </a:tcPr>
                </a:tc>
                <a:tc>
                  <a:txBody>
                    <a:bodyPr/>
                    <a:lstStyle/>
                    <a:p>
                      <a:pPr algn="r" fontAlgn="b"/>
                      <a:r>
                        <a:rPr lang="nl-NL" sz="800" b="1" i="0" u="none" strike="noStrike">
                          <a:solidFill>
                            <a:srgbClr val="000000"/>
                          </a:solidFill>
                          <a:effectLst/>
                          <a:latin typeface="Calibri"/>
                        </a:rPr>
                        <a:t>1.381</a:t>
                      </a:r>
                    </a:p>
                  </a:txBody>
                  <a:tcPr marL="6650" marR="6650" marT="6650" marB="0" anchor="b">
                    <a:lnL>
                      <a:noFill/>
                    </a:lnL>
                    <a:lnR>
                      <a:noFill/>
                    </a:lnR>
                    <a:lnT>
                      <a:noFill/>
                    </a:lnT>
                    <a:lnB>
                      <a:noFill/>
                    </a:lnB>
                  </a:tcPr>
                </a:tc>
                <a:extLst>
                  <a:ext uri="{0D108BD9-81ED-4DB2-BD59-A6C34878D82A}">
                    <a16:rowId xmlns:a16="http://schemas.microsoft.com/office/drawing/2014/main" val="10018"/>
                  </a:ext>
                </a:extLst>
              </a:tr>
              <a:tr h="296443">
                <a:tc>
                  <a:txBody>
                    <a:bodyPr/>
                    <a:lstStyle/>
                    <a:p>
                      <a:pPr algn="l" fontAlgn="t"/>
                      <a:r>
                        <a:rPr lang="nl-NL" sz="800" b="0" i="0" u="none" strike="noStrike">
                          <a:solidFill>
                            <a:srgbClr val="000000"/>
                          </a:solidFill>
                          <a:effectLst/>
                          <a:latin typeface="Calibri"/>
                        </a:rPr>
                        <a:t>91 Nominaal en Onvoorzien</a:t>
                      </a:r>
                    </a:p>
                  </a:txBody>
                  <a:tcPr marL="6650" marR="6650" marT="6650" marB="0">
                    <a:lnL>
                      <a:noFill/>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b"/>
                      <a:r>
                        <a:rPr lang="nl-NL" sz="800" b="0" i="0" u="none" strike="noStrike">
                          <a:solidFill>
                            <a:srgbClr val="000000"/>
                          </a:solidFill>
                          <a:effectLst/>
                          <a:latin typeface="Calibri"/>
                        </a:rPr>
                        <a:t>1.355</a:t>
                      </a:r>
                    </a:p>
                  </a:txBody>
                  <a:tcPr marL="6650" marR="6650" marT="6650" marB="0" anchor="b">
                    <a:lnL w="6350" cap="flat" cmpd="sng" algn="ctr">
                      <a:solidFill>
                        <a:srgbClr val="000000"/>
                      </a:solidFill>
                      <a:prstDash val="solid"/>
                      <a:round/>
                      <a:headEnd type="none" w="med" len="med"/>
                      <a:tailEnd type="none" w="med" len="med"/>
                    </a:lnL>
                    <a:lnR>
                      <a:noFill/>
                    </a:lnR>
                    <a:lnT>
                      <a:noFill/>
                    </a:lnT>
                    <a:lnB>
                      <a:noFill/>
                    </a:lnB>
                    <a:solidFill>
                      <a:srgbClr val="B7DEE8"/>
                    </a:solidFill>
                  </a:tcPr>
                </a:tc>
                <a:tc>
                  <a:txBody>
                    <a:bodyPr/>
                    <a:lstStyle/>
                    <a:p>
                      <a:pPr algn="r" fontAlgn="b"/>
                      <a:r>
                        <a:rPr lang="nl-NL" sz="800" b="0" i="0" u="none" strike="noStrike">
                          <a:solidFill>
                            <a:srgbClr val="000000"/>
                          </a:solidFill>
                          <a:effectLst/>
                          <a:latin typeface="Calibri"/>
                        </a:rPr>
                        <a:t>0</a:t>
                      </a:r>
                    </a:p>
                  </a:txBody>
                  <a:tcPr marL="6650" marR="6650" marT="6650" marB="0" anchor="b">
                    <a:lnL>
                      <a:noFill/>
                    </a:lnL>
                    <a:lnR>
                      <a:noFill/>
                    </a:lnR>
                    <a:lnT>
                      <a:noFill/>
                    </a:lnT>
                    <a:lnB>
                      <a:noFill/>
                    </a:lnB>
                    <a:solidFill>
                      <a:srgbClr val="B7DEE8"/>
                    </a:solidFill>
                  </a:tcPr>
                </a:tc>
                <a:tc>
                  <a:txBody>
                    <a:bodyPr/>
                    <a:lstStyle/>
                    <a:p>
                      <a:pPr algn="r" fontAlgn="b"/>
                      <a:r>
                        <a:rPr lang="nl-NL" sz="800" b="0" i="0" u="none" strike="noStrike">
                          <a:solidFill>
                            <a:srgbClr val="000000"/>
                          </a:solidFill>
                          <a:effectLst/>
                          <a:latin typeface="Calibri"/>
                        </a:rPr>
                        <a:t>-1.355</a:t>
                      </a:r>
                    </a:p>
                  </a:txBody>
                  <a:tcPr marL="6650" marR="6650" marT="6650" marB="0" anchor="b">
                    <a:lnL>
                      <a:noFill/>
                    </a:lnL>
                    <a:lnR>
                      <a:noFill/>
                    </a:lnR>
                    <a:lnT>
                      <a:noFill/>
                    </a:lnT>
                    <a:lnB>
                      <a:noFill/>
                    </a:lnB>
                    <a:solidFill>
                      <a:srgbClr val="B7DEE8"/>
                    </a:solidFill>
                  </a:tcPr>
                </a:tc>
                <a:extLst>
                  <a:ext uri="{0D108BD9-81ED-4DB2-BD59-A6C34878D82A}">
                    <a16:rowId xmlns:a16="http://schemas.microsoft.com/office/drawing/2014/main" val="10019"/>
                  </a:ext>
                </a:extLst>
              </a:tr>
              <a:tr h="148222">
                <a:tc>
                  <a:txBody>
                    <a:bodyPr/>
                    <a:lstStyle/>
                    <a:p>
                      <a:pPr algn="l" fontAlgn="t"/>
                      <a:r>
                        <a:rPr lang="nl-NL" sz="800" b="0" i="0" u="none" strike="noStrike" dirty="0">
                          <a:solidFill>
                            <a:srgbClr val="000000"/>
                          </a:solidFill>
                          <a:effectLst/>
                          <a:latin typeface="Calibri"/>
                        </a:rPr>
                        <a:t>92 Apparaatskosten</a:t>
                      </a:r>
                    </a:p>
                  </a:txBody>
                  <a:tcPr marL="6650" marR="6650" marT="665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nl-NL" sz="800" b="0" i="0" u="none" strike="noStrike">
                          <a:solidFill>
                            <a:srgbClr val="000000"/>
                          </a:solidFill>
                          <a:effectLst/>
                          <a:latin typeface="Calibri"/>
                        </a:rPr>
                        <a:t>247.052</a:t>
                      </a:r>
                    </a:p>
                  </a:txBody>
                  <a:tcPr marL="6650" marR="6650" marT="665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nl-NL" sz="800" b="0" i="0" u="none" strike="noStrike">
                          <a:solidFill>
                            <a:srgbClr val="000000"/>
                          </a:solidFill>
                          <a:effectLst/>
                          <a:latin typeface="Calibri"/>
                        </a:rPr>
                        <a:t>249.788</a:t>
                      </a:r>
                    </a:p>
                  </a:txBody>
                  <a:tcPr marL="6650" marR="6650" marT="6650" marB="0" anchor="b">
                    <a:lnL>
                      <a:noFill/>
                    </a:lnL>
                    <a:lnR>
                      <a:noFill/>
                    </a:lnR>
                    <a:lnT>
                      <a:noFill/>
                    </a:lnT>
                    <a:lnB>
                      <a:noFill/>
                    </a:lnB>
                  </a:tcPr>
                </a:tc>
                <a:tc>
                  <a:txBody>
                    <a:bodyPr/>
                    <a:lstStyle/>
                    <a:p>
                      <a:pPr algn="r" fontAlgn="b"/>
                      <a:r>
                        <a:rPr lang="nl-NL" sz="800" b="0" i="0" u="none" strike="noStrike" dirty="0">
                          <a:solidFill>
                            <a:srgbClr val="000000"/>
                          </a:solidFill>
                          <a:effectLst/>
                          <a:latin typeface="Calibri"/>
                        </a:rPr>
                        <a:t>2.736</a:t>
                      </a:r>
                    </a:p>
                  </a:txBody>
                  <a:tcPr marL="6650" marR="6650" marT="6650" marB="0" anchor="b">
                    <a:lnL>
                      <a:noFill/>
                    </a:lnL>
                    <a:lnR>
                      <a:noFill/>
                    </a:lnR>
                    <a:lnT>
                      <a:noFill/>
                    </a:lnT>
                    <a:lnB>
                      <a:noFill/>
                    </a:lnB>
                  </a:tcPr>
                </a:tc>
                <a:extLst>
                  <a:ext uri="{0D108BD9-81ED-4DB2-BD59-A6C34878D82A}">
                    <a16:rowId xmlns:a16="http://schemas.microsoft.com/office/drawing/2014/main" val="10020"/>
                  </a:ext>
                </a:extLst>
              </a:tr>
            </a:tbl>
          </a:graphicData>
        </a:graphic>
      </p:graphicFrame>
      <p:graphicFrame>
        <p:nvGraphicFramePr>
          <p:cNvPr id="3" name="Tabel 2"/>
          <p:cNvGraphicFramePr>
            <a:graphicFrameLocks noGrp="1"/>
          </p:cNvGraphicFramePr>
          <p:nvPr>
            <p:extLst>
              <p:ext uri="{D42A27DB-BD31-4B8C-83A1-F6EECF244321}">
                <p14:modId xmlns:p14="http://schemas.microsoft.com/office/powerpoint/2010/main" val="3483552924"/>
              </p:ext>
            </p:extLst>
          </p:nvPr>
        </p:nvGraphicFramePr>
        <p:xfrm>
          <a:off x="4661383" y="1124744"/>
          <a:ext cx="2647665" cy="3973613"/>
        </p:xfrm>
        <a:graphic>
          <a:graphicData uri="http://schemas.openxmlformats.org/drawingml/2006/table">
            <a:tbl>
              <a:tblPr/>
              <a:tblGrid>
                <a:gridCol w="1142532">
                  <a:extLst>
                    <a:ext uri="{9D8B030D-6E8A-4147-A177-3AD203B41FA5}">
                      <a16:colId xmlns:a16="http://schemas.microsoft.com/office/drawing/2014/main" val="20000"/>
                    </a:ext>
                  </a:extLst>
                </a:gridCol>
                <a:gridCol w="501711">
                  <a:extLst>
                    <a:ext uri="{9D8B030D-6E8A-4147-A177-3AD203B41FA5}">
                      <a16:colId xmlns:a16="http://schemas.microsoft.com/office/drawing/2014/main" val="20001"/>
                    </a:ext>
                  </a:extLst>
                </a:gridCol>
                <a:gridCol w="501711">
                  <a:extLst>
                    <a:ext uri="{9D8B030D-6E8A-4147-A177-3AD203B41FA5}">
                      <a16:colId xmlns:a16="http://schemas.microsoft.com/office/drawing/2014/main" val="20002"/>
                    </a:ext>
                  </a:extLst>
                </a:gridCol>
                <a:gridCol w="501711">
                  <a:extLst>
                    <a:ext uri="{9D8B030D-6E8A-4147-A177-3AD203B41FA5}">
                      <a16:colId xmlns:a16="http://schemas.microsoft.com/office/drawing/2014/main" val="20003"/>
                    </a:ext>
                  </a:extLst>
                </a:gridCol>
              </a:tblGrid>
              <a:tr h="147171">
                <a:tc>
                  <a:txBody>
                    <a:bodyPr/>
                    <a:lstStyle/>
                    <a:p>
                      <a:pPr algn="l" fontAlgn="t"/>
                      <a:r>
                        <a:rPr lang="nl-NL" sz="800" b="1" i="0" u="none" strike="noStrike" dirty="0">
                          <a:solidFill>
                            <a:srgbClr val="000000"/>
                          </a:solidFill>
                          <a:effectLst/>
                          <a:latin typeface="Calibri"/>
                        </a:rPr>
                        <a:t> </a:t>
                      </a:r>
                    </a:p>
                  </a:txBody>
                  <a:tcPr marL="6650" marR="6650" marT="665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nl-NL" sz="800" b="1" i="0" u="none" strike="noStrike">
                          <a:solidFill>
                            <a:srgbClr val="000000"/>
                          </a:solidFill>
                          <a:effectLst/>
                          <a:latin typeface="Calibri"/>
                        </a:rPr>
                        <a:t>Begroting</a:t>
                      </a:r>
                    </a:p>
                  </a:txBody>
                  <a:tcPr marL="6650" marR="6650" marT="665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nl-NL" sz="800" b="1" i="0" u="none" strike="noStrike">
                          <a:solidFill>
                            <a:srgbClr val="000000"/>
                          </a:solidFill>
                          <a:effectLst/>
                          <a:latin typeface="Calibri"/>
                        </a:rPr>
                        <a:t>Realisatie</a:t>
                      </a:r>
                    </a:p>
                  </a:txBody>
                  <a:tcPr marL="6650" marR="6650" marT="665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nl-NL" sz="800" b="1" i="0" u="none" strike="noStrike">
                          <a:solidFill>
                            <a:srgbClr val="000000"/>
                          </a:solidFill>
                          <a:effectLst/>
                          <a:latin typeface="Calibri"/>
                        </a:rPr>
                        <a:t>Verschil</a:t>
                      </a:r>
                    </a:p>
                  </a:txBody>
                  <a:tcPr marL="6650" marR="6650" marT="6650" marB="0">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7171">
                <a:tc>
                  <a:txBody>
                    <a:bodyPr/>
                    <a:lstStyle/>
                    <a:p>
                      <a:pPr algn="l" fontAlgn="t"/>
                      <a:r>
                        <a:rPr lang="nl-NL" sz="800" b="1" i="0" u="none" strike="noStrike">
                          <a:solidFill>
                            <a:srgbClr val="000000"/>
                          </a:solidFill>
                          <a:effectLst/>
                          <a:latin typeface="Calibri"/>
                        </a:rPr>
                        <a:t>Totaal</a:t>
                      </a:r>
                    </a:p>
                  </a:txBody>
                  <a:tcPr marL="6650" marR="6650" marT="665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7DEE8"/>
                    </a:solidFill>
                  </a:tcPr>
                </a:tc>
                <a:tc>
                  <a:txBody>
                    <a:bodyPr/>
                    <a:lstStyle/>
                    <a:p>
                      <a:pPr algn="r" fontAlgn="t"/>
                      <a:r>
                        <a:rPr lang="nl-NL" sz="800" b="1" i="0" u="none" strike="noStrike" dirty="0">
                          <a:solidFill>
                            <a:srgbClr val="000000"/>
                          </a:solidFill>
                          <a:effectLst/>
                          <a:latin typeface="Calibri"/>
                        </a:rPr>
                        <a:t>1.256.715</a:t>
                      </a:r>
                    </a:p>
                  </a:txBody>
                  <a:tcPr marL="6650" marR="6650" marT="665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B7DEE8"/>
                    </a:solidFill>
                  </a:tcPr>
                </a:tc>
                <a:tc>
                  <a:txBody>
                    <a:bodyPr/>
                    <a:lstStyle/>
                    <a:p>
                      <a:pPr algn="r" fontAlgn="t"/>
                      <a:r>
                        <a:rPr lang="nl-NL" sz="800" b="1" i="0" u="none" strike="noStrike">
                          <a:solidFill>
                            <a:srgbClr val="000000"/>
                          </a:solidFill>
                          <a:effectLst/>
                          <a:latin typeface="Calibri"/>
                        </a:rPr>
                        <a:t>1.301.664</a:t>
                      </a:r>
                    </a:p>
                  </a:txBody>
                  <a:tcPr marL="6650" marR="6650" marT="6650" marB="0">
                    <a:lnL>
                      <a:noFill/>
                    </a:lnL>
                    <a:lnR>
                      <a:noFill/>
                    </a:lnR>
                    <a:lnT w="6350" cap="flat" cmpd="sng" algn="ctr">
                      <a:solidFill>
                        <a:srgbClr val="000000"/>
                      </a:solidFill>
                      <a:prstDash val="solid"/>
                      <a:round/>
                      <a:headEnd type="none" w="med" len="med"/>
                      <a:tailEnd type="none" w="med" len="med"/>
                    </a:lnT>
                    <a:lnB>
                      <a:noFill/>
                    </a:lnB>
                    <a:solidFill>
                      <a:srgbClr val="B7DEE8"/>
                    </a:solidFill>
                  </a:tcPr>
                </a:tc>
                <a:tc>
                  <a:txBody>
                    <a:bodyPr/>
                    <a:lstStyle/>
                    <a:p>
                      <a:pPr algn="r" fontAlgn="t"/>
                      <a:r>
                        <a:rPr lang="nl-NL" sz="800" b="1" i="0" u="none" strike="noStrike">
                          <a:solidFill>
                            <a:srgbClr val="000000"/>
                          </a:solidFill>
                          <a:effectLst/>
                          <a:latin typeface="Calibri"/>
                        </a:rPr>
                        <a:t>44.949</a:t>
                      </a:r>
                    </a:p>
                  </a:txBody>
                  <a:tcPr marL="6650" marR="6650" marT="6650" marB="0">
                    <a:lnL>
                      <a:noFill/>
                    </a:lnL>
                    <a:lnR>
                      <a:noFill/>
                    </a:lnR>
                    <a:lnT w="6350" cap="flat" cmpd="sng" algn="ctr">
                      <a:solidFill>
                        <a:srgbClr val="000000"/>
                      </a:solidFill>
                      <a:prstDash val="solid"/>
                      <a:round/>
                      <a:headEnd type="none" w="med" len="med"/>
                      <a:tailEnd type="none" w="med" len="med"/>
                    </a:lnT>
                    <a:lnB>
                      <a:noFill/>
                    </a:lnB>
                    <a:solidFill>
                      <a:srgbClr val="B7DEE8"/>
                    </a:solidFill>
                  </a:tcPr>
                </a:tc>
                <a:extLst>
                  <a:ext uri="{0D108BD9-81ED-4DB2-BD59-A6C34878D82A}">
                    <a16:rowId xmlns:a16="http://schemas.microsoft.com/office/drawing/2014/main" val="10001"/>
                  </a:ext>
                </a:extLst>
              </a:tr>
              <a:tr h="147171">
                <a:tc>
                  <a:txBody>
                    <a:bodyPr/>
                    <a:lstStyle/>
                    <a:p>
                      <a:pPr algn="l" fontAlgn="t"/>
                      <a:r>
                        <a:rPr lang="nl-NL" sz="800" b="1" i="0" u="none" strike="noStrike">
                          <a:solidFill>
                            <a:srgbClr val="000000"/>
                          </a:solidFill>
                          <a:effectLst/>
                          <a:latin typeface="Calibri"/>
                        </a:rPr>
                        <a:t>Beleidsartikelen</a:t>
                      </a:r>
                    </a:p>
                  </a:txBody>
                  <a:tcPr marL="6650" marR="6650" marT="665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nl-NL" sz="800" b="1" i="0" u="none" strike="noStrike" dirty="0">
                          <a:solidFill>
                            <a:srgbClr val="000000"/>
                          </a:solidFill>
                          <a:effectLst/>
                          <a:latin typeface="Calibri"/>
                        </a:rPr>
                        <a:t>1.256.148</a:t>
                      </a:r>
                    </a:p>
                  </a:txBody>
                  <a:tcPr marL="6650" marR="6650" marT="665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t"/>
                      <a:r>
                        <a:rPr lang="nl-NL" sz="800" b="1" i="0" u="none" strike="noStrike">
                          <a:solidFill>
                            <a:srgbClr val="000000"/>
                          </a:solidFill>
                          <a:effectLst/>
                          <a:latin typeface="Calibri"/>
                        </a:rPr>
                        <a:t>1.298.691</a:t>
                      </a:r>
                    </a:p>
                  </a:txBody>
                  <a:tcPr marL="6650" marR="6650" marT="6650" marB="0">
                    <a:lnL>
                      <a:noFill/>
                    </a:lnL>
                    <a:lnR>
                      <a:noFill/>
                    </a:lnR>
                    <a:lnT>
                      <a:noFill/>
                    </a:lnT>
                    <a:lnB>
                      <a:noFill/>
                    </a:lnB>
                  </a:tcPr>
                </a:tc>
                <a:tc>
                  <a:txBody>
                    <a:bodyPr/>
                    <a:lstStyle/>
                    <a:p>
                      <a:pPr algn="r" fontAlgn="t"/>
                      <a:r>
                        <a:rPr lang="nl-NL" sz="800" b="1" i="0" u="none" strike="noStrike">
                          <a:solidFill>
                            <a:srgbClr val="000000"/>
                          </a:solidFill>
                          <a:effectLst/>
                          <a:latin typeface="Calibri"/>
                        </a:rPr>
                        <a:t>42.543</a:t>
                      </a:r>
                    </a:p>
                  </a:txBody>
                  <a:tcPr marL="6650" marR="6650" marT="6650" marB="0">
                    <a:lnL>
                      <a:noFill/>
                    </a:lnL>
                    <a:lnR>
                      <a:noFill/>
                    </a:lnR>
                    <a:lnT>
                      <a:noFill/>
                    </a:lnT>
                    <a:lnB>
                      <a:noFill/>
                    </a:lnB>
                  </a:tcPr>
                </a:tc>
                <a:extLst>
                  <a:ext uri="{0D108BD9-81ED-4DB2-BD59-A6C34878D82A}">
                    <a16:rowId xmlns:a16="http://schemas.microsoft.com/office/drawing/2014/main" val="10002"/>
                  </a:ext>
                </a:extLst>
              </a:tr>
              <a:tr h="147171">
                <a:tc>
                  <a:txBody>
                    <a:bodyPr/>
                    <a:lstStyle/>
                    <a:p>
                      <a:pPr algn="l" fontAlgn="t"/>
                      <a:r>
                        <a:rPr lang="nl-NL" sz="800" b="0" i="0" u="none" strike="noStrike" dirty="0">
                          <a:solidFill>
                            <a:srgbClr val="000000"/>
                          </a:solidFill>
                          <a:effectLst/>
                          <a:latin typeface="Calibri"/>
                        </a:rPr>
                        <a:t>1 Primair Onderwijs</a:t>
                      </a:r>
                    </a:p>
                  </a:txBody>
                  <a:tcPr marL="6650" marR="6650" marT="6650" marB="0">
                    <a:lnL>
                      <a:noFill/>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t"/>
                      <a:r>
                        <a:rPr lang="nl-NL" sz="800" b="0" i="0" u="none" strike="noStrike" dirty="0">
                          <a:solidFill>
                            <a:srgbClr val="000000"/>
                          </a:solidFill>
                          <a:effectLst/>
                          <a:latin typeface="Calibri"/>
                        </a:rPr>
                        <a:t>1.661</a:t>
                      </a:r>
                    </a:p>
                  </a:txBody>
                  <a:tcPr marL="6650" marR="6650" marT="6650" marB="0">
                    <a:lnL w="6350" cap="flat" cmpd="sng" algn="ctr">
                      <a:solidFill>
                        <a:srgbClr val="000000"/>
                      </a:solidFill>
                      <a:prstDash val="solid"/>
                      <a:round/>
                      <a:headEnd type="none" w="med" len="med"/>
                      <a:tailEnd type="none" w="med" len="med"/>
                    </a:lnL>
                    <a:lnR>
                      <a:noFill/>
                    </a:lnR>
                    <a:lnT>
                      <a:noFill/>
                    </a:lnT>
                    <a:lnB>
                      <a:noFill/>
                    </a:lnB>
                    <a:solidFill>
                      <a:srgbClr val="B7DEE8"/>
                    </a:solidFill>
                  </a:tcPr>
                </a:tc>
                <a:tc>
                  <a:txBody>
                    <a:bodyPr/>
                    <a:lstStyle/>
                    <a:p>
                      <a:pPr algn="r" fontAlgn="t"/>
                      <a:r>
                        <a:rPr lang="nl-NL" sz="800" b="0" i="0" u="none" strike="noStrike">
                          <a:solidFill>
                            <a:srgbClr val="000000"/>
                          </a:solidFill>
                          <a:effectLst/>
                          <a:latin typeface="Calibri"/>
                        </a:rPr>
                        <a:t>17.530</a:t>
                      </a:r>
                    </a:p>
                  </a:txBody>
                  <a:tcPr marL="6650" marR="6650" marT="6650" marB="0">
                    <a:lnL>
                      <a:noFill/>
                    </a:lnL>
                    <a:lnR>
                      <a:noFill/>
                    </a:lnR>
                    <a:lnT>
                      <a:noFill/>
                    </a:lnT>
                    <a:lnB>
                      <a:noFill/>
                    </a:lnB>
                    <a:solidFill>
                      <a:srgbClr val="B7DEE8"/>
                    </a:solidFill>
                  </a:tcPr>
                </a:tc>
                <a:tc>
                  <a:txBody>
                    <a:bodyPr/>
                    <a:lstStyle/>
                    <a:p>
                      <a:pPr algn="r" fontAlgn="t"/>
                      <a:r>
                        <a:rPr lang="nl-NL" sz="800" b="0" i="0" u="none" strike="noStrike">
                          <a:solidFill>
                            <a:srgbClr val="000000"/>
                          </a:solidFill>
                          <a:effectLst/>
                          <a:latin typeface="Calibri"/>
                        </a:rPr>
                        <a:t>15.869</a:t>
                      </a:r>
                    </a:p>
                  </a:txBody>
                  <a:tcPr marL="6650" marR="6650" marT="6650" marB="0">
                    <a:lnL>
                      <a:noFill/>
                    </a:lnL>
                    <a:lnR>
                      <a:noFill/>
                    </a:lnR>
                    <a:lnT>
                      <a:noFill/>
                    </a:lnT>
                    <a:lnB>
                      <a:noFill/>
                    </a:lnB>
                    <a:solidFill>
                      <a:srgbClr val="B7DEE8"/>
                    </a:solidFill>
                  </a:tcPr>
                </a:tc>
                <a:extLst>
                  <a:ext uri="{0D108BD9-81ED-4DB2-BD59-A6C34878D82A}">
                    <a16:rowId xmlns:a16="http://schemas.microsoft.com/office/drawing/2014/main" val="10003"/>
                  </a:ext>
                </a:extLst>
              </a:tr>
              <a:tr h="147171">
                <a:tc>
                  <a:txBody>
                    <a:bodyPr/>
                    <a:lstStyle/>
                    <a:p>
                      <a:pPr algn="l" fontAlgn="t"/>
                      <a:r>
                        <a:rPr lang="nl-NL" sz="800" b="0" i="0" u="none" strike="noStrike">
                          <a:solidFill>
                            <a:srgbClr val="000000"/>
                          </a:solidFill>
                          <a:effectLst/>
                          <a:latin typeface="Calibri"/>
                        </a:rPr>
                        <a:t>3 Voortgezet Onderwijs</a:t>
                      </a:r>
                    </a:p>
                  </a:txBody>
                  <a:tcPr marL="6650" marR="6650" marT="665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nl-NL" sz="800" b="0" i="0" u="none" strike="noStrike">
                          <a:solidFill>
                            <a:srgbClr val="000000"/>
                          </a:solidFill>
                          <a:effectLst/>
                          <a:latin typeface="Calibri"/>
                        </a:rPr>
                        <a:t>1.361</a:t>
                      </a:r>
                    </a:p>
                  </a:txBody>
                  <a:tcPr marL="6650" marR="6650" marT="665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t"/>
                      <a:r>
                        <a:rPr lang="nl-NL" sz="800" b="0" i="0" u="none" strike="noStrike">
                          <a:solidFill>
                            <a:srgbClr val="000000"/>
                          </a:solidFill>
                          <a:effectLst/>
                          <a:latin typeface="Calibri"/>
                        </a:rPr>
                        <a:t>8.795</a:t>
                      </a:r>
                    </a:p>
                  </a:txBody>
                  <a:tcPr marL="6650" marR="6650" marT="6650" marB="0">
                    <a:lnL>
                      <a:noFill/>
                    </a:lnL>
                    <a:lnR>
                      <a:noFill/>
                    </a:lnR>
                    <a:lnT>
                      <a:noFill/>
                    </a:lnT>
                    <a:lnB>
                      <a:noFill/>
                    </a:lnB>
                  </a:tcPr>
                </a:tc>
                <a:tc>
                  <a:txBody>
                    <a:bodyPr/>
                    <a:lstStyle/>
                    <a:p>
                      <a:pPr algn="r" fontAlgn="t"/>
                      <a:r>
                        <a:rPr lang="nl-NL" sz="800" b="0" i="0" u="none" strike="noStrike">
                          <a:solidFill>
                            <a:srgbClr val="000000"/>
                          </a:solidFill>
                          <a:effectLst/>
                          <a:latin typeface="Calibri"/>
                        </a:rPr>
                        <a:t>7.434</a:t>
                      </a:r>
                    </a:p>
                  </a:txBody>
                  <a:tcPr marL="6650" marR="6650" marT="6650" marB="0">
                    <a:lnL>
                      <a:noFill/>
                    </a:lnL>
                    <a:lnR>
                      <a:noFill/>
                    </a:lnR>
                    <a:lnT>
                      <a:noFill/>
                    </a:lnT>
                    <a:lnB>
                      <a:noFill/>
                    </a:lnB>
                  </a:tcPr>
                </a:tc>
                <a:extLst>
                  <a:ext uri="{0D108BD9-81ED-4DB2-BD59-A6C34878D82A}">
                    <a16:rowId xmlns:a16="http://schemas.microsoft.com/office/drawing/2014/main" val="10004"/>
                  </a:ext>
                </a:extLst>
              </a:tr>
              <a:tr h="147171">
                <a:tc>
                  <a:txBody>
                    <a:bodyPr/>
                    <a:lstStyle/>
                    <a:p>
                      <a:pPr algn="l" fontAlgn="t"/>
                      <a:r>
                        <a:rPr lang="nl-NL" sz="800" b="0" i="0" u="none" strike="noStrike">
                          <a:solidFill>
                            <a:srgbClr val="000000"/>
                          </a:solidFill>
                          <a:effectLst/>
                          <a:latin typeface="Calibri"/>
                        </a:rPr>
                        <a:t>4 BVE</a:t>
                      </a:r>
                    </a:p>
                  </a:txBody>
                  <a:tcPr marL="6650" marR="6650" marT="6650" marB="0">
                    <a:lnL>
                      <a:noFill/>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t"/>
                      <a:r>
                        <a:rPr lang="nl-NL" sz="800" b="0" i="0" u="none" strike="noStrike">
                          <a:solidFill>
                            <a:srgbClr val="000000"/>
                          </a:solidFill>
                          <a:effectLst/>
                          <a:latin typeface="Calibri"/>
                        </a:rPr>
                        <a:t>0</a:t>
                      </a:r>
                    </a:p>
                  </a:txBody>
                  <a:tcPr marL="6650" marR="6650" marT="6650" marB="0">
                    <a:lnL w="6350" cap="flat" cmpd="sng" algn="ctr">
                      <a:solidFill>
                        <a:srgbClr val="000000"/>
                      </a:solidFill>
                      <a:prstDash val="solid"/>
                      <a:round/>
                      <a:headEnd type="none" w="med" len="med"/>
                      <a:tailEnd type="none" w="med" len="med"/>
                    </a:lnL>
                    <a:lnR>
                      <a:noFill/>
                    </a:lnR>
                    <a:lnT>
                      <a:noFill/>
                    </a:lnT>
                    <a:lnB>
                      <a:noFill/>
                    </a:lnB>
                    <a:solidFill>
                      <a:srgbClr val="B7DEE8"/>
                    </a:solidFill>
                  </a:tcPr>
                </a:tc>
                <a:tc>
                  <a:txBody>
                    <a:bodyPr/>
                    <a:lstStyle/>
                    <a:p>
                      <a:pPr algn="r" fontAlgn="t"/>
                      <a:r>
                        <a:rPr lang="nl-NL" sz="800" b="0" i="0" u="none" strike="noStrike">
                          <a:solidFill>
                            <a:srgbClr val="000000"/>
                          </a:solidFill>
                          <a:effectLst/>
                          <a:latin typeface="Calibri"/>
                        </a:rPr>
                        <a:t>10.875</a:t>
                      </a:r>
                    </a:p>
                  </a:txBody>
                  <a:tcPr marL="6650" marR="6650" marT="6650" marB="0">
                    <a:lnL>
                      <a:noFill/>
                    </a:lnL>
                    <a:lnR>
                      <a:noFill/>
                    </a:lnR>
                    <a:lnT>
                      <a:noFill/>
                    </a:lnT>
                    <a:lnB>
                      <a:noFill/>
                    </a:lnB>
                    <a:solidFill>
                      <a:srgbClr val="B7DEE8"/>
                    </a:solidFill>
                  </a:tcPr>
                </a:tc>
                <a:tc>
                  <a:txBody>
                    <a:bodyPr/>
                    <a:lstStyle/>
                    <a:p>
                      <a:pPr algn="r" fontAlgn="t"/>
                      <a:r>
                        <a:rPr lang="nl-NL" sz="800" b="0" i="0" u="none" strike="noStrike">
                          <a:solidFill>
                            <a:srgbClr val="000000"/>
                          </a:solidFill>
                          <a:effectLst/>
                          <a:latin typeface="Calibri"/>
                        </a:rPr>
                        <a:t>10.875</a:t>
                      </a:r>
                    </a:p>
                  </a:txBody>
                  <a:tcPr marL="6650" marR="6650" marT="6650" marB="0">
                    <a:lnL>
                      <a:noFill/>
                    </a:lnL>
                    <a:lnR>
                      <a:noFill/>
                    </a:lnR>
                    <a:lnT>
                      <a:noFill/>
                    </a:lnT>
                    <a:lnB>
                      <a:noFill/>
                    </a:lnB>
                    <a:solidFill>
                      <a:srgbClr val="B7DEE8"/>
                    </a:solidFill>
                  </a:tcPr>
                </a:tc>
                <a:extLst>
                  <a:ext uri="{0D108BD9-81ED-4DB2-BD59-A6C34878D82A}">
                    <a16:rowId xmlns:a16="http://schemas.microsoft.com/office/drawing/2014/main" val="10005"/>
                  </a:ext>
                </a:extLst>
              </a:tr>
              <a:tr h="147171">
                <a:tc>
                  <a:txBody>
                    <a:bodyPr/>
                    <a:lstStyle/>
                    <a:p>
                      <a:pPr algn="l" fontAlgn="t"/>
                      <a:r>
                        <a:rPr lang="nl-NL" sz="800" b="0" i="0" u="none" strike="noStrike">
                          <a:solidFill>
                            <a:srgbClr val="000000"/>
                          </a:solidFill>
                          <a:effectLst/>
                          <a:latin typeface="Calibri"/>
                        </a:rPr>
                        <a:t>6 Hoger onderwijs</a:t>
                      </a:r>
                    </a:p>
                  </a:txBody>
                  <a:tcPr marL="6650" marR="6650" marT="665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nl-NL" sz="800" b="0" i="0" u="none" strike="noStrike">
                          <a:solidFill>
                            <a:srgbClr val="000000"/>
                          </a:solidFill>
                          <a:effectLst/>
                          <a:latin typeface="Calibri"/>
                        </a:rPr>
                        <a:t>1.213</a:t>
                      </a:r>
                    </a:p>
                  </a:txBody>
                  <a:tcPr marL="6650" marR="6650" marT="665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t"/>
                      <a:r>
                        <a:rPr lang="nl-NL" sz="800" b="0" i="0" u="none" strike="noStrike">
                          <a:solidFill>
                            <a:srgbClr val="000000"/>
                          </a:solidFill>
                          <a:effectLst/>
                          <a:latin typeface="Calibri"/>
                        </a:rPr>
                        <a:t>1.288</a:t>
                      </a:r>
                    </a:p>
                  </a:txBody>
                  <a:tcPr marL="6650" marR="6650" marT="6650" marB="0">
                    <a:lnL>
                      <a:noFill/>
                    </a:lnL>
                    <a:lnR>
                      <a:noFill/>
                    </a:lnR>
                    <a:lnT>
                      <a:noFill/>
                    </a:lnT>
                    <a:lnB>
                      <a:noFill/>
                    </a:lnB>
                  </a:tcPr>
                </a:tc>
                <a:tc>
                  <a:txBody>
                    <a:bodyPr/>
                    <a:lstStyle/>
                    <a:p>
                      <a:pPr algn="r" fontAlgn="t"/>
                      <a:r>
                        <a:rPr lang="nl-NL" sz="800" b="0" i="0" u="none" strike="noStrike">
                          <a:solidFill>
                            <a:srgbClr val="000000"/>
                          </a:solidFill>
                          <a:effectLst/>
                          <a:latin typeface="Calibri"/>
                        </a:rPr>
                        <a:t>75</a:t>
                      </a:r>
                    </a:p>
                  </a:txBody>
                  <a:tcPr marL="6650" marR="6650" marT="6650" marB="0">
                    <a:lnL>
                      <a:noFill/>
                    </a:lnL>
                    <a:lnR>
                      <a:noFill/>
                    </a:lnR>
                    <a:lnT>
                      <a:noFill/>
                    </a:lnT>
                    <a:lnB>
                      <a:noFill/>
                    </a:lnB>
                  </a:tcPr>
                </a:tc>
                <a:extLst>
                  <a:ext uri="{0D108BD9-81ED-4DB2-BD59-A6C34878D82A}">
                    <a16:rowId xmlns:a16="http://schemas.microsoft.com/office/drawing/2014/main" val="10006"/>
                  </a:ext>
                </a:extLst>
              </a:tr>
              <a:tr h="294341">
                <a:tc>
                  <a:txBody>
                    <a:bodyPr/>
                    <a:lstStyle/>
                    <a:p>
                      <a:pPr algn="l" fontAlgn="t"/>
                      <a:r>
                        <a:rPr lang="nl-NL" sz="800" b="0" i="0" u="none" strike="noStrike">
                          <a:solidFill>
                            <a:srgbClr val="000000"/>
                          </a:solidFill>
                          <a:effectLst/>
                          <a:latin typeface="Calibri"/>
                        </a:rPr>
                        <a:t>7 Wetenschappelijk Onderwijs</a:t>
                      </a:r>
                    </a:p>
                  </a:txBody>
                  <a:tcPr marL="6650" marR="6650" marT="6650" marB="0">
                    <a:lnL>
                      <a:noFill/>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t"/>
                      <a:r>
                        <a:rPr lang="nl-NL" sz="800" b="0" i="0" u="none" strike="noStrike">
                          <a:solidFill>
                            <a:srgbClr val="000000"/>
                          </a:solidFill>
                          <a:effectLst/>
                          <a:latin typeface="Calibri"/>
                        </a:rPr>
                        <a:t>16</a:t>
                      </a:r>
                    </a:p>
                  </a:txBody>
                  <a:tcPr marL="6650" marR="6650" marT="6650" marB="0">
                    <a:lnL w="6350" cap="flat" cmpd="sng" algn="ctr">
                      <a:solidFill>
                        <a:srgbClr val="000000"/>
                      </a:solidFill>
                      <a:prstDash val="solid"/>
                      <a:round/>
                      <a:headEnd type="none" w="med" len="med"/>
                      <a:tailEnd type="none" w="med" len="med"/>
                    </a:lnL>
                    <a:lnR>
                      <a:noFill/>
                    </a:lnR>
                    <a:lnT>
                      <a:noFill/>
                    </a:lnT>
                    <a:lnB>
                      <a:noFill/>
                    </a:lnB>
                    <a:solidFill>
                      <a:srgbClr val="B7DEE8"/>
                    </a:solidFill>
                  </a:tcPr>
                </a:tc>
                <a:tc>
                  <a:txBody>
                    <a:bodyPr/>
                    <a:lstStyle/>
                    <a:p>
                      <a:pPr algn="r" fontAlgn="t"/>
                      <a:r>
                        <a:rPr lang="nl-NL" sz="800" b="0" i="0" u="none" strike="noStrike">
                          <a:solidFill>
                            <a:srgbClr val="000000"/>
                          </a:solidFill>
                          <a:effectLst/>
                          <a:latin typeface="Calibri"/>
                        </a:rPr>
                        <a:t>592</a:t>
                      </a:r>
                    </a:p>
                  </a:txBody>
                  <a:tcPr marL="6650" marR="6650" marT="6650" marB="0">
                    <a:lnL>
                      <a:noFill/>
                    </a:lnL>
                    <a:lnR>
                      <a:noFill/>
                    </a:lnR>
                    <a:lnT>
                      <a:noFill/>
                    </a:lnT>
                    <a:lnB>
                      <a:noFill/>
                    </a:lnB>
                    <a:solidFill>
                      <a:srgbClr val="B7DEE8"/>
                    </a:solidFill>
                  </a:tcPr>
                </a:tc>
                <a:tc>
                  <a:txBody>
                    <a:bodyPr/>
                    <a:lstStyle/>
                    <a:p>
                      <a:pPr algn="r" fontAlgn="t"/>
                      <a:r>
                        <a:rPr lang="nl-NL" sz="800" b="0" i="0" u="none" strike="noStrike">
                          <a:solidFill>
                            <a:srgbClr val="000000"/>
                          </a:solidFill>
                          <a:effectLst/>
                          <a:latin typeface="Calibri"/>
                        </a:rPr>
                        <a:t>576</a:t>
                      </a:r>
                    </a:p>
                  </a:txBody>
                  <a:tcPr marL="6650" marR="6650" marT="6650" marB="0">
                    <a:lnL>
                      <a:noFill/>
                    </a:lnL>
                    <a:lnR>
                      <a:noFill/>
                    </a:lnR>
                    <a:lnT>
                      <a:noFill/>
                    </a:lnT>
                    <a:lnB>
                      <a:noFill/>
                    </a:lnB>
                    <a:solidFill>
                      <a:srgbClr val="B7DEE8"/>
                    </a:solidFill>
                  </a:tcPr>
                </a:tc>
                <a:extLst>
                  <a:ext uri="{0D108BD9-81ED-4DB2-BD59-A6C34878D82A}">
                    <a16:rowId xmlns:a16="http://schemas.microsoft.com/office/drawing/2014/main" val="10007"/>
                  </a:ext>
                </a:extLst>
              </a:tr>
              <a:tr h="147171">
                <a:tc>
                  <a:txBody>
                    <a:bodyPr/>
                    <a:lstStyle/>
                    <a:p>
                      <a:pPr algn="l" fontAlgn="t"/>
                      <a:r>
                        <a:rPr lang="nl-NL" sz="800" b="0" i="0" u="none" strike="noStrike">
                          <a:solidFill>
                            <a:srgbClr val="000000"/>
                          </a:solidFill>
                          <a:effectLst/>
                          <a:latin typeface="Calibri"/>
                        </a:rPr>
                        <a:t>8 Internationaal Beleid</a:t>
                      </a:r>
                    </a:p>
                  </a:txBody>
                  <a:tcPr marL="6650" marR="6650" marT="665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nl-NL" sz="800" b="0" i="0" u="none" strike="noStrike">
                          <a:solidFill>
                            <a:srgbClr val="000000"/>
                          </a:solidFill>
                          <a:effectLst/>
                          <a:latin typeface="Calibri"/>
                        </a:rPr>
                        <a:t>99</a:t>
                      </a:r>
                    </a:p>
                  </a:txBody>
                  <a:tcPr marL="6650" marR="6650" marT="665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t"/>
                      <a:r>
                        <a:rPr lang="nl-NL" sz="800" b="0" i="0" u="none" strike="noStrike">
                          <a:solidFill>
                            <a:srgbClr val="000000"/>
                          </a:solidFill>
                          <a:effectLst/>
                          <a:latin typeface="Calibri"/>
                        </a:rPr>
                        <a:t>113</a:t>
                      </a:r>
                    </a:p>
                  </a:txBody>
                  <a:tcPr marL="6650" marR="6650" marT="6650" marB="0">
                    <a:lnL>
                      <a:noFill/>
                    </a:lnL>
                    <a:lnR>
                      <a:noFill/>
                    </a:lnR>
                    <a:lnT>
                      <a:noFill/>
                    </a:lnT>
                    <a:lnB>
                      <a:noFill/>
                    </a:lnB>
                  </a:tcPr>
                </a:tc>
                <a:tc>
                  <a:txBody>
                    <a:bodyPr/>
                    <a:lstStyle/>
                    <a:p>
                      <a:pPr algn="r" fontAlgn="t"/>
                      <a:r>
                        <a:rPr lang="nl-NL" sz="800" b="0" i="0" u="none" strike="noStrike">
                          <a:solidFill>
                            <a:srgbClr val="000000"/>
                          </a:solidFill>
                          <a:effectLst/>
                          <a:latin typeface="Calibri"/>
                        </a:rPr>
                        <a:t>14</a:t>
                      </a:r>
                    </a:p>
                  </a:txBody>
                  <a:tcPr marL="6650" marR="6650" marT="6650" marB="0">
                    <a:lnL>
                      <a:noFill/>
                    </a:lnL>
                    <a:lnR>
                      <a:noFill/>
                    </a:lnR>
                    <a:lnT>
                      <a:noFill/>
                    </a:lnT>
                    <a:lnB>
                      <a:noFill/>
                    </a:lnB>
                  </a:tcPr>
                </a:tc>
                <a:extLst>
                  <a:ext uri="{0D108BD9-81ED-4DB2-BD59-A6C34878D82A}">
                    <a16:rowId xmlns:a16="http://schemas.microsoft.com/office/drawing/2014/main" val="10008"/>
                  </a:ext>
                </a:extLst>
              </a:tr>
              <a:tr h="294341">
                <a:tc>
                  <a:txBody>
                    <a:bodyPr/>
                    <a:lstStyle/>
                    <a:p>
                      <a:pPr algn="l" fontAlgn="t"/>
                      <a:r>
                        <a:rPr lang="nl-NL" sz="800" b="0" i="0" u="none" strike="noStrike">
                          <a:solidFill>
                            <a:srgbClr val="000000"/>
                          </a:solidFill>
                          <a:effectLst/>
                          <a:latin typeface="Calibri"/>
                        </a:rPr>
                        <a:t>9Arbeidsmarkt en Personeelsbeleid</a:t>
                      </a:r>
                    </a:p>
                  </a:txBody>
                  <a:tcPr marL="6650" marR="6650" marT="6650" marB="0">
                    <a:lnL>
                      <a:noFill/>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t"/>
                      <a:r>
                        <a:rPr lang="nl-NL" sz="800" b="0" i="0" u="none" strike="noStrike">
                          <a:solidFill>
                            <a:srgbClr val="000000"/>
                          </a:solidFill>
                          <a:effectLst/>
                          <a:latin typeface="Calibri"/>
                        </a:rPr>
                        <a:t>6.000</a:t>
                      </a:r>
                    </a:p>
                  </a:txBody>
                  <a:tcPr marL="6650" marR="6650" marT="6650" marB="0">
                    <a:lnL w="6350" cap="flat" cmpd="sng" algn="ctr">
                      <a:solidFill>
                        <a:srgbClr val="000000"/>
                      </a:solidFill>
                      <a:prstDash val="solid"/>
                      <a:round/>
                      <a:headEnd type="none" w="med" len="med"/>
                      <a:tailEnd type="none" w="med" len="med"/>
                    </a:lnL>
                    <a:lnR>
                      <a:noFill/>
                    </a:lnR>
                    <a:lnT>
                      <a:noFill/>
                    </a:lnT>
                    <a:lnB>
                      <a:noFill/>
                    </a:lnB>
                    <a:solidFill>
                      <a:srgbClr val="B7DEE8"/>
                    </a:solidFill>
                  </a:tcPr>
                </a:tc>
                <a:tc>
                  <a:txBody>
                    <a:bodyPr/>
                    <a:lstStyle/>
                    <a:p>
                      <a:pPr algn="r" fontAlgn="t"/>
                      <a:r>
                        <a:rPr lang="nl-NL" sz="800" b="0" i="0" u="none" strike="noStrike">
                          <a:solidFill>
                            <a:srgbClr val="000000"/>
                          </a:solidFill>
                          <a:effectLst/>
                          <a:latin typeface="Calibri"/>
                        </a:rPr>
                        <a:t>7.596</a:t>
                      </a:r>
                    </a:p>
                  </a:txBody>
                  <a:tcPr marL="6650" marR="6650" marT="6650" marB="0">
                    <a:lnL>
                      <a:noFill/>
                    </a:lnL>
                    <a:lnR>
                      <a:noFill/>
                    </a:lnR>
                    <a:lnT>
                      <a:noFill/>
                    </a:lnT>
                    <a:lnB>
                      <a:noFill/>
                    </a:lnB>
                    <a:solidFill>
                      <a:srgbClr val="B7DEE8"/>
                    </a:solidFill>
                  </a:tcPr>
                </a:tc>
                <a:tc>
                  <a:txBody>
                    <a:bodyPr/>
                    <a:lstStyle/>
                    <a:p>
                      <a:pPr algn="r" fontAlgn="t"/>
                      <a:r>
                        <a:rPr lang="nl-NL" sz="800" b="0" i="0" u="none" strike="noStrike">
                          <a:solidFill>
                            <a:srgbClr val="000000"/>
                          </a:solidFill>
                          <a:effectLst/>
                          <a:latin typeface="Calibri"/>
                        </a:rPr>
                        <a:t>1.596</a:t>
                      </a:r>
                    </a:p>
                  </a:txBody>
                  <a:tcPr marL="6650" marR="6650" marT="6650" marB="0">
                    <a:lnL>
                      <a:noFill/>
                    </a:lnL>
                    <a:lnR>
                      <a:noFill/>
                    </a:lnR>
                    <a:lnT>
                      <a:noFill/>
                    </a:lnT>
                    <a:lnB>
                      <a:noFill/>
                    </a:lnB>
                    <a:solidFill>
                      <a:srgbClr val="B7DEE8"/>
                    </a:solidFill>
                  </a:tcPr>
                </a:tc>
                <a:extLst>
                  <a:ext uri="{0D108BD9-81ED-4DB2-BD59-A6C34878D82A}">
                    <a16:rowId xmlns:a16="http://schemas.microsoft.com/office/drawing/2014/main" val="10009"/>
                  </a:ext>
                </a:extLst>
              </a:tr>
              <a:tr h="147171">
                <a:tc>
                  <a:txBody>
                    <a:bodyPr/>
                    <a:lstStyle/>
                    <a:p>
                      <a:pPr algn="l" fontAlgn="t"/>
                      <a:r>
                        <a:rPr lang="nl-NL" sz="800" b="0" i="0" u="none" strike="noStrike">
                          <a:solidFill>
                            <a:srgbClr val="000000"/>
                          </a:solidFill>
                          <a:effectLst/>
                          <a:latin typeface="Calibri"/>
                        </a:rPr>
                        <a:t>11 Studiefinanciering</a:t>
                      </a:r>
                    </a:p>
                  </a:txBody>
                  <a:tcPr marL="6650" marR="6650" marT="665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nl-NL" sz="800" b="0" i="0" u="none" strike="noStrike">
                          <a:solidFill>
                            <a:srgbClr val="000000"/>
                          </a:solidFill>
                          <a:effectLst/>
                          <a:latin typeface="Calibri"/>
                        </a:rPr>
                        <a:t>804.481</a:t>
                      </a:r>
                    </a:p>
                  </a:txBody>
                  <a:tcPr marL="6650" marR="6650" marT="665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t"/>
                      <a:r>
                        <a:rPr lang="nl-NL" sz="800" b="0" i="0" u="none" strike="noStrike">
                          <a:solidFill>
                            <a:srgbClr val="000000"/>
                          </a:solidFill>
                          <a:effectLst/>
                          <a:latin typeface="Calibri"/>
                        </a:rPr>
                        <a:t>764.976</a:t>
                      </a:r>
                    </a:p>
                  </a:txBody>
                  <a:tcPr marL="6650" marR="6650" marT="6650" marB="0">
                    <a:lnL>
                      <a:noFill/>
                    </a:lnL>
                    <a:lnR>
                      <a:noFill/>
                    </a:lnR>
                    <a:lnT>
                      <a:noFill/>
                    </a:lnT>
                    <a:lnB>
                      <a:noFill/>
                    </a:lnB>
                  </a:tcPr>
                </a:tc>
                <a:tc>
                  <a:txBody>
                    <a:bodyPr/>
                    <a:lstStyle/>
                    <a:p>
                      <a:pPr algn="r" fontAlgn="t"/>
                      <a:r>
                        <a:rPr lang="nl-NL" sz="800" b="0" i="0" u="none" strike="noStrike">
                          <a:solidFill>
                            <a:srgbClr val="000000"/>
                          </a:solidFill>
                          <a:effectLst/>
                          <a:latin typeface="Calibri"/>
                        </a:rPr>
                        <a:t>-39.505</a:t>
                      </a:r>
                    </a:p>
                  </a:txBody>
                  <a:tcPr marL="6650" marR="6650" marT="6650" marB="0">
                    <a:lnL>
                      <a:noFill/>
                    </a:lnL>
                    <a:lnR>
                      <a:noFill/>
                    </a:lnR>
                    <a:lnT>
                      <a:noFill/>
                    </a:lnT>
                    <a:lnB>
                      <a:noFill/>
                    </a:lnB>
                  </a:tcPr>
                </a:tc>
                <a:extLst>
                  <a:ext uri="{0D108BD9-81ED-4DB2-BD59-A6C34878D82A}">
                    <a16:rowId xmlns:a16="http://schemas.microsoft.com/office/drawing/2014/main" val="10010"/>
                  </a:ext>
                </a:extLst>
              </a:tr>
              <a:tr h="441513">
                <a:tc>
                  <a:txBody>
                    <a:bodyPr/>
                    <a:lstStyle/>
                    <a:p>
                      <a:pPr algn="l" fontAlgn="t"/>
                      <a:r>
                        <a:rPr lang="nl-NL" sz="800" b="0" i="0" u="none" strike="noStrike">
                          <a:solidFill>
                            <a:srgbClr val="000000"/>
                          </a:solidFill>
                          <a:effectLst/>
                          <a:latin typeface="Calibri"/>
                        </a:rPr>
                        <a:t>12 tegemoedkoming onderwijsbijdrage en schoolkosten</a:t>
                      </a:r>
                    </a:p>
                  </a:txBody>
                  <a:tcPr marL="6650" marR="6650" marT="6650" marB="0">
                    <a:lnL>
                      <a:noFill/>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t"/>
                      <a:r>
                        <a:rPr lang="nl-NL" sz="800" b="0" i="0" u="none" strike="noStrike">
                          <a:solidFill>
                            <a:srgbClr val="000000"/>
                          </a:solidFill>
                          <a:effectLst/>
                          <a:latin typeface="Calibri"/>
                        </a:rPr>
                        <a:t>3.709</a:t>
                      </a:r>
                    </a:p>
                  </a:txBody>
                  <a:tcPr marL="6650" marR="6650" marT="6650" marB="0">
                    <a:lnL w="6350" cap="flat" cmpd="sng" algn="ctr">
                      <a:solidFill>
                        <a:srgbClr val="000000"/>
                      </a:solidFill>
                      <a:prstDash val="solid"/>
                      <a:round/>
                      <a:headEnd type="none" w="med" len="med"/>
                      <a:tailEnd type="none" w="med" len="med"/>
                    </a:lnL>
                    <a:lnR>
                      <a:noFill/>
                    </a:lnR>
                    <a:lnT>
                      <a:noFill/>
                    </a:lnT>
                    <a:lnB>
                      <a:noFill/>
                    </a:lnB>
                    <a:solidFill>
                      <a:srgbClr val="B7DEE8"/>
                    </a:solidFill>
                  </a:tcPr>
                </a:tc>
                <a:tc>
                  <a:txBody>
                    <a:bodyPr/>
                    <a:lstStyle/>
                    <a:p>
                      <a:pPr algn="r" fontAlgn="t"/>
                      <a:r>
                        <a:rPr lang="nl-NL" sz="800" b="0" i="0" u="none" strike="noStrike">
                          <a:solidFill>
                            <a:srgbClr val="000000"/>
                          </a:solidFill>
                          <a:effectLst/>
                          <a:latin typeface="Calibri"/>
                        </a:rPr>
                        <a:t>3.444</a:t>
                      </a:r>
                    </a:p>
                  </a:txBody>
                  <a:tcPr marL="6650" marR="6650" marT="6650" marB="0">
                    <a:lnL>
                      <a:noFill/>
                    </a:lnL>
                    <a:lnR>
                      <a:noFill/>
                    </a:lnR>
                    <a:lnT>
                      <a:noFill/>
                    </a:lnT>
                    <a:lnB>
                      <a:noFill/>
                    </a:lnB>
                    <a:solidFill>
                      <a:srgbClr val="B7DEE8"/>
                    </a:solidFill>
                  </a:tcPr>
                </a:tc>
                <a:tc>
                  <a:txBody>
                    <a:bodyPr/>
                    <a:lstStyle/>
                    <a:p>
                      <a:pPr algn="r" fontAlgn="t"/>
                      <a:r>
                        <a:rPr lang="nl-NL" sz="800" b="0" i="0" u="none" strike="noStrike">
                          <a:solidFill>
                            <a:srgbClr val="000000"/>
                          </a:solidFill>
                          <a:effectLst/>
                          <a:latin typeface="Calibri"/>
                        </a:rPr>
                        <a:t>-265</a:t>
                      </a:r>
                    </a:p>
                  </a:txBody>
                  <a:tcPr marL="6650" marR="6650" marT="6650" marB="0">
                    <a:lnL>
                      <a:noFill/>
                    </a:lnL>
                    <a:lnR>
                      <a:noFill/>
                    </a:lnR>
                    <a:lnT>
                      <a:noFill/>
                    </a:lnT>
                    <a:lnB>
                      <a:noFill/>
                    </a:lnB>
                    <a:solidFill>
                      <a:srgbClr val="B7DEE8"/>
                    </a:solidFill>
                  </a:tcPr>
                </a:tc>
                <a:extLst>
                  <a:ext uri="{0D108BD9-81ED-4DB2-BD59-A6C34878D82A}">
                    <a16:rowId xmlns:a16="http://schemas.microsoft.com/office/drawing/2014/main" val="10011"/>
                  </a:ext>
                </a:extLst>
              </a:tr>
              <a:tr h="147171">
                <a:tc>
                  <a:txBody>
                    <a:bodyPr/>
                    <a:lstStyle/>
                    <a:p>
                      <a:pPr algn="l" fontAlgn="t"/>
                      <a:r>
                        <a:rPr lang="nl-NL" sz="800" b="0" i="0" u="none" strike="noStrike">
                          <a:solidFill>
                            <a:srgbClr val="000000"/>
                          </a:solidFill>
                          <a:effectLst/>
                          <a:latin typeface="Calibri"/>
                        </a:rPr>
                        <a:t>13 Lesgeld</a:t>
                      </a:r>
                    </a:p>
                  </a:txBody>
                  <a:tcPr marL="6650" marR="6650" marT="665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nl-NL" sz="800" b="0" i="0" u="none" strike="noStrike">
                          <a:solidFill>
                            <a:srgbClr val="000000"/>
                          </a:solidFill>
                          <a:effectLst/>
                          <a:latin typeface="Calibri"/>
                        </a:rPr>
                        <a:t>246.227</a:t>
                      </a:r>
                    </a:p>
                  </a:txBody>
                  <a:tcPr marL="6650" marR="6650" marT="665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t"/>
                      <a:r>
                        <a:rPr lang="nl-NL" sz="800" b="0" i="0" u="none" strike="noStrike">
                          <a:solidFill>
                            <a:srgbClr val="000000"/>
                          </a:solidFill>
                          <a:effectLst/>
                          <a:latin typeface="Calibri"/>
                        </a:rPr>
                        <a:t>259.160</a:t>
                      </a:r>
                    </a:p>
                  </a:txBody>
                  <a:tcPr marL="6650" marR="6650" marT="6650" marB="0">
                    <a:lnL>
                      <a:noFill/>
                    </a:lnL>
                    <a:lnR>
                      <a:noFill/>
                    </a:lnR>
                    <a:lnT>
                      <a:noFill/>
                    </a:lnT>
                    <a:lnB>
                      <a:noFill/>
                    </a:lnB>
                  </a:tcPr>
                </a:tc>
                <a:tc>
                  <a:txBody>
                    <a:bodyPr/>
                    <a:lstStyle/>
                    <a:p>
                      <a:pPr algn="r" fontAlgn="t"/>
                      <a:r>
                        <a:rPr lang="nl-NL" sz="800" b="0" i="0" u="none" strike="noStrike">
                          <a:solidFill>
                            <a:srgbClr val="000000"/>
                          </a:solidFill>
                          <a:effectLst/>
                          <a:latin typeface="Calibri"/>
                        </a:rPr>
                        <a:t>12.933</a:t>
                      </a:r>
                    </a:p>
                  </a:txBody>
                  <a:tcPr marL="6650" marR="6650" marT="6650" marB="0">
                    <a:lnL>
                      <a:noFill/>
                    </a:lnL>
                    <a:lnR>
                      <a:noFill/>
                    </a:lnR>
                    <a:lnT>
                      <a:noFill/>
                    </a:lnT>
                    <a:lnB>
                      <a:noFill/>
                    </a:lnB>
                  </a:tcPr>
                </a:tc>
                <a:extLst>
                  <a:ext uri="{0D108BD9-81ED-4DB2-BD59-A6C34878D82A}">
                    <a16:rowId xmlns:a16="http://schemas.microsoft.com/office/drawing/2014/main" val="10012"/>
                  </a:ext>
                </a:extLst>
              </a:tr>
              <a:tr h="147171">
                <a:tc>
                  <a:txBody>
                    <a:bodyPr/>
                    <a:lstStyle/>
                    <a:p>
                      <a:pPr algn="l" fontAlgn="t"/>
                      <a:r>
                        <a:rPr lang="nl-NL" sz="800" b="0" i="0" u="none" strike="noStrike">
                          <a:solidFill>
                            <a:srgbClr val="000000"/>
                          </a:solidFill>
                          <a:effectLst/>
                          <a:latin typeface="Calibri"/>
                        </a:rPr>
                        <a:t>14 Cultuur</a:t>
                      </a:r>
                    </a:p>
                  </a:txBody>
                  <a:tcPr marL="6650" marR="6650" marT="6650" marB="0">
                    <a:lnL>
                      <a:noFill/>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t"/>
                      <a:r>
                        <a:rPr lang="nl-NL" sz="800" b="0" i="0" u="none" strike="noStrike">
                          <a:solidFill>
                            <a:srgbClr val="000000"/>
                          </a:solidFill>
                          <a:effectLst/>
                          <a:latin typeface="Calibri"/>
                        </a:rPr>
                        <a:t>780</a:t>
                      </a:r>
                    </a:p>
                  </a:txBody>
                  <a:tcPr marL="6650" marR="6650" marT="6650" marB="0">
                    <a:lnL w="6350" cap="flat" cmpd="sng" algn="ctr">
                      <a:solidFill>
                        <a:srgbClr val="000000"/>
                      </a:solidFill>
                      <a:prstDash val="solid"/>
                      <a:round/>
                      <a:headEnd type="none" w="med" len="med"/>
                      <a:tailEnd type="none" w="med" len="med"/>
                    </a:lnL>
                    <a:lnR>
                      <a:noFill/>
                    </a:lnR>
                    <a:lnT>
                      <a:noFill/>
                    </a:lnT>
                    <a:lnB>
                      <a:noFill/>
                    </a:lnB>
                    <a:solidFill>
                      <a:srgbClr val="B7DEE8"/>
                    </a:solidFill>
                  </a:tcPr>
                </a:tc>
                <a:tc>
                  <a:txBody>
                    <a:bodyPr/>
                    <a:lstStyle/>
                    <a:p>
                      <a:pPr algn="r" fontAlgn="t"/>
                      <a:r>
                        <a:rPr lang="nl-NL" sz="800" b="0" i="0" u="none" strike="noStrike">
                          <a:solidFill>
                            <a:srgbClr val="000000"/>
                          </a:solidFill>
                          <a:effectLst/>
                          <a:latin typeface="Calibri"/>
                        </a:rPr>
                        <a:t>32.322</a:t>
                      </a:r>
                    </a:p>
                  </a:txBody>
                  <a:tcPr marL="6650" marR="6650" marT="6650" marB="0">
                    <a:lnL>
                      <a:noFill/>
                    </a:lnL>
                    <a:lnR>
                      <a:noFill/>
                    </a:lnR>
                    <a:lnT>
                      <a:noFill/>
                    </a:lnT>
                    <a:lnB>
                      <a:noFill/>
                    </a:lnB>
                    <a:solidFill>
                      <a:srgbClr val="B7DEE8"/>
                    </a:solidFill>
                  </a:tcPr>
                </a:tc>
                <a:tc>
                  <a:txBody>
                    <a:bodyPr/>
                    <a:lstStyle/>
                    <a:p>
                      <a:pPr algn="r" fontAlgn="t"/>
                      <a:r>
                        <a:rPr lang="nl-NL" sz="800" b="0" i="0" u="none" strike="noStrike">
                          <a:solidFill>
                            <a:srgbClr val="000000"/>
                          </a:solidFill>
                          <a:effectLst/>
                          <a:latin typeface="Calibri"/>
                        </a:rPr>
                        <a:t>31.542</a:t>
                      </a:r>
                    </a:p>
                  </a:txBody>
                  <a:tcPr marL="6650" marR="6650" marT="6650" marB="0">
                    <a:lnL>
                      <a:noFill/>
                    </a:lnL>
                    <a:lnR>
                      <a:noFill/>
                    </a:lnR>
                    <a:lnT>
                      <a:noFill/>
                    </a:lnT>
                    <a:lnB>
                      <a:noFill/>
                    </a:lnB>
                    <a:solidFill>
                      <a:srgbClr val="B7DEE8"/>
                    </a:solidFill>
                  </a:tcPr>
                </a:tc>
                <a:extLst>
                  <a:ext uri="{0D108BD9-81ED-4DB2-BD59-A6C34878D82A}">
                    <a16:rowId xmlns:a16="http://schemas.microsoft.com/office/drawing/2014/main" val="10013"/>
                  </a:ext>
                </a:extLst>
              </a:tr>
              <a:tr h="147171">
                <a:tc>
                  <a:txBody>
                    <a:bodyPr/>
                    <a:lstStyle/>
                    <a:p>
                      <a:pPr algn="l" fontAlgn="t"/>
                      <a:r>
                        <a:rPr lang="nl-NL" sz="800" b="0" i="0" u="none" strike="noStrike">
                          <a:solidFill>
                            <a:srgbClr val="000000"/>
                          </a:solidFill>
                          <a:effectLst/>
                          <a:latin typeface="Calibri"/>
                        </a:rPr>
                        <a:t>15 Media</a:t>
                      </a:r>
                    </a:p>
                  </a:txBody>
                  <a:tcPr marL="6650" marR="6650" marT="665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nl-NL" sz="800" b="0" i="0" u="none" strike="noStrike">
                          <a:solidFill>
                            <a:srgbClr val="000000"/>
                          </a:solidFill>
                          <a:effectLst/>
                          <a:latin typeface="Calibri"/>
                        </a:rPr>
                        <a:t>190.500</a:t>
                      </a:r>
                    </a:p>
                  </a:txBody>
                  <a:tcPr marL="6650" marR="6650" marT="665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t"/>
                      <a:r>
                        <a:rPr lang="nl-NL" sz="800" b="0" i="0" u="none" strike="noStrike">
                          <a:solidFill>
                            <a:srgbClr val="000000"/>
                          </a:solidFill>
                          <a:effectLst/>
                          <a:latin typeface="Calibri"/>
                        </a:rPr>
                        <a:t>191.501</a:t>
                      </a:r>
                    </a:p>
                  </a:txBody>
                  <a:tcPr marL="6650" marR="6650" marT="6650" marB="0">
                    <a:lnL>
                      <a:noFill/>
                    </a:lnL>
                    <a:lnR>
                      <a:noFill/>
                    </a:lnR>
                    <a:lnT>
                      <a:noFill/>
                    </a:lnT>
                    <a:lnB>
                      <a:noFill/>
                    </a:lnB>
                  </a:tcPr>
                </a:tc>
                <a:tc>
                  <a:txBody>
                    <a:bodyPr/>
                    <a:lstStyle/>
                    <a:p>
                      <a:pPr algn="r" fontAlgn="t"/>
                      <a:r>
                        <a:rPr lang="nl-NL" sz="800" b="0" i="0" u="none" strike="noStrike">
                          <a:solidFill>
                            <a:srgbClr val="000000"/>
                          </a:solidFill>
                          <a:effectLst/>
                          <a:latin typeface="Calibri"/>
                        </a:rPr>
                        <a:t>1.001</a:t>
                      </a:r>
                    </a:p>
                  </a:txBody>
                  <a:tcPr marL="6650" marR="6650" marT="6650" marB="0">
                    <a:lnL>
                      <a:noFill/>
                    </a:lnL>
                    <a:lnR>
                      <a:noFill/>
                    </a:lnR>
                    <a:lnT>
                      <a:noFill/>
                    </a:lnT>
                    <a:lnB>
                      <a:noFill/>
                    </a:lnB>
                  </a:tcPr>
                </a:tc>
                <a:extLst>
                  <a:ext uri="{0D108BD9-81ED-4DB2-BD59-A6C34878D82A}">
                    <a16:rowId xmlns:a16="http://schemas.microsoft.com/office/drawing/2014/main" val="10014"/>
                  </a:ext>
                </a:extLst>
              </a:tr>
              <a:tr h="294341">
                <a:tc>
                  <a:txBody>
                    <a:bodyPr/>
                    <a:lstStyle/>
                    <a:p>
                      <a:pPr algn="l" fontAlgn="t"/>
                      <a:r>
                        <a:rPr lang="nl-NL" sz="800" b="0" i="0" u="none" strike="noStrike">
                          <a:solidFill>
                            <a:srgbClr val="000000"/>
                          </a:solidFill>
                          <a:effectLst/>
                          <a:latin typeface="Calibri"/>
                        </a:rPr>
                        <a:t>16 Onderzoek en Wetenschapsbeleid</a:t>
                      </a:r>
                    </a:p>
                  </a:txBody>
                  <a:tcPr marL="6650" marR="6650" marT="6650" marB="0">
                    <a:lnL>
                      <a:noFill/>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t"/>
                      <a:r>
                        <a:rPr lang="nl-NL" sz="800" b="0" i="0" u="none" strike="noStrike">
                          <a:solidFill>
                            <a:srgbClr val="000000"/>
                          </a:solidFill>
                          <a:effectLst/>
                          <a:latin typeface="Calibri"/>
                        </a:rPr>
                        <a:t>101</a:t>
                      </a:r>
                    </a:p>
                  </a:txBody>
                  <a:tcPr marL="6650" marR="6650" marT="6650" marB="0">
                    <a:lnL w="6350" cap="flat" cmpd="sng" algn="ctr">
                      <a:solidFill>
                        <a:srgbClr val="000000"/>
                      </a:solidFill>
                      <a:prstDash val="solid"/>
                      <a:round/>
                      <a:headEnd type="none" w="med" len="med"/>
                      <a:tailEnd type="none" w="med" len="med"/>
                    </a:lnL>
                    <a:lnR>
                      <a:noFill/>
                    </a:lnR>
                    <a:lnT>
                      <a:noFill/>
                    </a:lnT>
                    <a:lnB>
                      <a:noFill/>
                    </a:lnB>
                    <a:solidFill>
                      <a:srgbClr val="B7DEE8"/>
                    </a:solidFill>
                  </a:tcPr>
                </a:tc>
                <a:tc>
                  <a:txBody>
                    <a:bodyPr/>
                    <a:lstStyle/>
                    <a:p>
                      <a:pPr algn="r" fontAlgn="t"/>
                      <a:r>
                        <a:rPr lang="nl-NL" sz="800" b="0" i="0" u="none" strike="noStrike">
                          <a:solidFill>
                            <a:srgbClr val="000000"/>
                          </a:solidFill>
                          <a:effectLst/>
                          <a:latin typeface="Calibri"/>
                        </a:rPr>
                        <a:t>441</a:t>
                      </a:r>
                    </a:p>
                  </a:txBody>
                  <a:tcPr marL="6650" marR="6650" marT="6650" marB="0">
                    <a:lnL>
                      <a:noFill/>
                    </a:lnL>
                    <a:lnR>
                      <a:noFill/>
                    </a:lnR>
                    <a:lnT>
                      <a:noFill/>
                    </a:lnT>
                    <a:lnB>
                      <a:noFill/>
                    </a:lnB>
                    <a:solidFill>
                      <a:srgbClr val="B7DEE8"/>
                    </a:solidFill>
                  </a:tcPr>
                </a:tc>
                <a:tc>
                  <a:txBody>
                    <a:bodyPr/>
                    <a:lstStyle/>
                    <a:p>
                      <a:pPr algn="r" fontAlgn="t"/>
                      <a:r>
                        <a:rPr lang="nl-NL" sz="800" b="0" i="0" u="none" strike="noStrike">
                          <a:solidFill>
                            <a:srgbClr val="000000"/>
                          </a:solidFill>
                          <a:effectLst/>
                          <a:latin typeface="Calibri"/>
                        </a:rPr>
                        <a:t>340</a:t>
                      </a:r>
                    </a:p>
                  </a:txBody>
                  <a:tcPr marL="6650" marR="6650" marT="6650" marB="0">
                    <a:lnL>
                      <a:noFill/>
                    </a:lnL>
                    <a:lnR>
                      <a:noFill/>
                    </a:lnR>
                    <a:lnT>
                      <a:noFill/>
                    </a:lnT>
                    <a:lnB>
                      <a:noFill/>
                    </a:lnB>
                    <a:solidFill>
                      <a:srgbClr val="B7DEE8"/>
                    </a:solidFill>
                  </a:tcPr>
                </a:tc>
                <a:extLst>
                  <a:ext uri="{0D108BD9-81ED-4DB2-BD59-A6C34878D82A}">
                    <a16:rowId xmlns:a16="http://schemas.microsoft.com/office/drawing/2014/main" val="10015"/>
                  </a:ext>
                </a:extLst>
              </a:tr>
              <a:tr h="147171">
                <a:tc>
                  <a:txBody>
                    <a:bodyPr/>
                    <a:lstStyle/>
                    <a:p>
                      <a:pPr algn="l" fontAlgn="t"/>
                      <a:r>
                        <a:rPr lang="nl-NL" sz="800" b="0" i="0" u="none" strike="noStrike" dirty="0">
                          <a:solidFill>
                            <a:srgbClr val="000000"/>
                          </a:solidFill>
                          <a:effectLst/>
                          <a:latin typeface="Calibri"/>
                        </a:rPr>
                        <a:t>25 Emancipatie</a:t>
                      </a:r>
                    </a:p>
                  </a:txBody>
                  <a:tcPr marL="6650" marR="6650" marT="665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nl-NL" sz="800" b="0" i="0" u="none" strike="noStrike">
                          <a:solidFill>
                            <a:srgbClr val="000000"/>
                          </a:solidFill>
                          <a:effectLst/>
                          <a:latin typeface="Calibri"/>
                        </a:rPr>
                        <a:t>0</a:t>
                      </a:r>
                    </a:p>
                  </a:txBody>
                  <a:tcPr marL="6650" marR="6650" marT="665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t"/>
                      <a:r>
                        <a:rPr lang="nl-NL" sz="800" b="0" i="0" u="none" strike="noStrike">
                          <a:solidFill>
                            <a:srgbClr val="000000"/>
                          </a:solidFill>
                          <a:effectLst/>
                          <a:latin typeface="Calibri"/>
                        </a:rPr>
                        <a:t>58</a:t>
                      </a:r>
                    </a:p>
                  </a:txBody>
                  <a:tcPr marL="6650" marR="6650" marT="6650" marB="0">
                    <a:lnL>
                      <a:noFill/>
                    </a:lnL>
                    <a:lnR>
                      <a:noFill/>
                    </a:lnR>
                    <a:lnT>
                      <a:noFill/>
                    </a:lnT>
                    <a:lnB>
                      <a:noFill/>
                    </a:lnB>
                  </a:tcPr>
                </a:tc>
                <a:tc>
                  <a:txBody>
                    <a:bodyPr/>
                    <a:lstStyle/>
                    <a:p>
                      <a:pPr algn="r" fontAlgn="t"/>
                      <a:r>
                        <a:rPr lang="nl-NL" sz="800" b="0" i="0" u="none" strike="noStrike">
                          <a:solidFill>
                            <a:srgbClr val="000000"/>
                          </a:solidFill>
                          <a:effectLst/>
                          <a:latin typeface="Calibri"/>
                        </a:rPr>
                        <a:t>58</a:t>
                      </a:r>
                    </a:p>
                  </a:txBody>
                  <a:tcPr marL="6650" marR="6650" marT="6650" marB="0">
                    <a:lnL>
                      <a:noFill/>
                    </a:lnL>
                    <a:lnR>
                      <a:noFill/>
                    </a:lnR>
                    <a:lnT>
                      <a:noFill/>
                    </a:lnT>
                    <a:lnB>
                      <a:noFill/>
                    </a:lnB>
                  </a:tcPr>
                </a:tc>
                <a:extLst>
                  <a:ext uri="{0D108BD9-81ED-4DB2-BD59-A6C34878D82A}">
                    <a16:rowId xmlns:a16="http://schemas.microsoft.com/office/drawing/2014/main" val="10016"/>
                  </a:ext>
                </a:extLst>
              </a:tr>
              <a:tr h="147171">
                <a:tc>
                  <a:txBody>
                    <a:bodyPr/>
                    <a:lstStyle/>
                    <a:p>
                      <a:pPr algn="l" fontAlgn="t"/>
                      <a:r>
                        <a:rPr lang="nl-NL" sz="800" b="0" i="0" u="none" strike="noStrike">
                          <a:solidFill>
                            <a:srgbClr val="000000"/>
                          </a:solidFill>
                          <a:effectLst/>
                          <a:latin typeface="Calibri"/>
                        </a:rPr>
                        <a:t> </a:t>
                      </a:r>
                    </a:p>
                  </a:txBody>
                  <a:tcPr marL="6650" marR="6650" marT="665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nl-NL" sz="800" b="0" i="0" u="none" strike="noStrike">
                        <a:solidFill>
                          <a:srgbClr val="000000"/>
                        </a:solidFill>
                        <a:effectLst/>
                        <a:latin typeface="Calibri"/>
                      </a:endParaRPr>
                    </a:p>
                  </a:txBody>
                  <a:tcPr marL="6650" marR="6650" marT="665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nl-NL" sz="800" b="0" i="0" u="none" strike="noStrike">
                        <a:solidFill>
                          <a:srgbClr val="000000"/>
                        </a:solidFill>
                        <a:effectLst/>
                        <a:latin typeface="Calibri"/>
                      </a:endParaRPr>
                    </a:p>
                  </a:txBody>
                  <a:tcPr marL="6650" marR="6650" marT="6650" marB="0">
                    <a:lnL>
                      <a:noFill/>
                    </a:lnL>
                    <a:lnR>
                      <a:noFill/>
                    </a:lnR>
                    <a:lnT>
                      <a:noFill/>
                    </a:lnT>
                    <a:lnB>
                      <a:noFill/>
                    </a:lnB>
                  </a:tcPr>
                </a:tc>
                <a:tc>
                  <a:txBody>
                    <a:bodyPr/>
                    <a:lstStyle/>
                    <a:p>
                      <a:pPr algn="l" fontAlgn="t"/>
                      <a:endParaRPr lang="nl-NL" sz="800" b="0" i="0" u="none" strike="noStrike">
                        <a:solidFill>
                          <a:srgbClr val="000000"/>
                        </a:solidFill>
                        <a:effectLst/>
                        <a:latin typeface="Calibri"/>
                      </a:endParaRPr>
                    </a:p>
                  </a:txBody>
                  <a:tcPr marL="6650" marR="6650" marT="6650" marB="0">
                    <a:lnL>
                      <a:noFill/>
                    </a:lnL>
                    <a:lnR>
                      <a:noFill/>
                    </a:lnR>
                    <a:lnT>
                      <a:noFill/>
                    </a:lnT>
                    <a:lnB>
                      <a:noFill/>
                    </a:lnB>
                  </a:tcPr>
                </a:tc>
                <a:extLst>
                  <a:ext uri="{0D108BD9-81ED-4DB2-BD59-A6C34878D82A}">
                    <a16:rowId xmlns:a16="http://schemas.microsoft.com/office/drawing/2014/main" val="10017"/>
                  </a:ext>
                </a:extLst>
              </a:tr>
              <a:tr h="147171">
                <a:tc>
                  <a:txBody>
                    <a:bodyPr/>
                    <a:lstStyle/>
                    <a:p>
                      <a:pPr algn="l" fontAlgn="t"/>
                      <a:r>
                        <a:rPr lang="nl-NL" sz="800" b="1" i="0" u="none" strike="noStrike">
                          <a:solidFill>
                            <a:srgbClr val="000000"/>
                          </a:solidFill>
                          <a:effectLst/>
                          <a:latin typeface="Calibri"/>
                        </a:rPr>
                        <a:t>Niet beleidsartikelen</a:t>
                      </a:r>
                    </a:p>
                  </a:txBody>
                  <a:tcPr marL="6650" marR="6650" marT="665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nl-NL" sz="800" b="1" i="0" u="none" strike="noStrike">
                          <a:solidFill>
                            <a:srgbClr val="000000"/>
                          </a:solidFill>
                          <a:effectLst/>
                          <a:latin typeface="Calibri"/>
                        </a:rPr>
                        <a:t>567</a:t>
                      </a:r>
                    </a:p>
                  </a:txBody>
                  <a:tcPr marL="6650" marR="6650" marT="665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t"/>
                      <a:r>
                        <a:rPr lang="nl-NL" sz="800" b="1" i="0" u="none" strike="noStrike">
                          <a:solidFill>
                            <a:srgbClr val="000000"/>
                          </a:solidFill>
                          <a:effectLst/>
                          <a:latin typeface="Calibri"/>
                        </a:rPr>
                        <a:t>2.973</a:t>
                      </a:r>
                    </a:p>
                  </a:txBody>
                  <a:tcPr marL="6650" marR="6650" marT="6650" marB="0">
                    <a:lnL>
                      <a:noFill/>
                    </a:lnL>
                    <a:lnR>
                      <a:noFill/>
                    </a:lnR>
                    <a:lnT>
                      <a:noFill/>
                    </a:lnT>
                    <a:lnB>
                      <a:noFill/>
                    </a:lnB>
                  </a:tcPr>
                </a:tc>
                <a:tc>
                  <a:txBody>
                    <a:bodyPr/>
                    <a:lstStyle/>
                    <a:p>
                      <a:pPr algn="r" fontAlgn="t"/>
                      <a:r>
                        <a:rPr lang="nl-NL" sz="800" b="1" i="0" u="none" strike="noStrike">
                          <a:solidFill>
                            <a:srgbClr val="000000"/>
                          </a:solidFill>
                          <a:effectLst/>
                          <a:latin typeface="Calibri"/>
                        </a:rPr>
                        <a:t>2.406</a:t>
                      </a:r>
                    </a:p>
                  </a:txBody>
                  <a:tcPr marL="6650" marR="6650" marT="6650" marB="0">
                    <a:lnL>
                      <a:noFill/>
                    </a:lnL>
                    <a:lnR>
                      <a:noFill/>
                    </a:lnR>
                    <a:lnT>
                      <a:noFill/>
                    </a:lnT>
                    <a:lnB>
                      <a:noFill/>
                    </a:lnB>
                  </a:tcPr>
                </a:tc>
                <a:extLst>
                  <a:ext uri="{0D108BD9-81ED-4DB2-BD59-A6C34878D82A}">
                    <a16:rowId xmlns:a16="http://schemas.microsoft.com/office/drawing/2014/main" val="10018"/>
                  </a:ext>
                </a:extLst>
              </a:tr>
              <a:tr h="294341">
                <a:tc>
                  <a:txBody>
                    <a:bodyPr/>
                    <a:lstStyle/>
                    <a:p>
                      <a:pPr algn="l" fontAlgn="t"/>
                      <a:r>
                        <a:rPr lang="nl-NL" sz="800" b="0" i="0" u="none" strike="noStrike">
                          <a:solidFill>
                            <a:srgbClr val="000000"/>
                          </a:solidFill>
                          <a:effectLst/>
                          <a:latin typeface="Calibri"/>
                        </a:rPr>
                        <a:t>91 Nominaal en Onvoorzien</a:t>
                      </a:r>
                    </a:p>
                  </a:txBody>
                  <a:tcPr marL="6650" marR="6650" marT="6650" marB="0">
                    <a:lnL>
                      <a:noFill/>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t"/>
                      <a:r>
                        <a:rPr lang="nl-NL" sz="800" b="0" i="0" u="none" strike="noStrike">
                          <a:solidFill>
                            <a:srgbClr val="000000"/>
                          </a:solidFill>
                          <a:effectLst/>
                          <a:latin typeface="Calibri"/>
                        </a:rPr>
                        <a:t>0</a:t>
                      </a:r>
                    </a:p>
                  </a:txBody>
                  <a:tcPr marL="6650" marR="6650" marT="6650" marB="0">
                    <a:lnL w="6350" cap="flat" cmpd="sng" algn="ctr">
                      <a:solidFill>
                        <a:srgbClr val="000000"/>
                      </a:solidFill>
                      <a:prstDash val="solid"/>
                      <a:round/>
                      <a:headEnd type="none" w="med" len="med"/>
                      <a:tailEnd type="none" w="med" len="med"/>
                    </a:lnL>
                    <a:lnR>
                      <a:noFill/>
                    </a:lnR>
                    <a:lnT>
                      <a:noFill/>
                    </a:lnT>
                    <a:lnB>
                      <a:noFill/>
                    </a:lnB>
                    <a:solidFill>
                      <a:srgbClr val="B7DEE8"/>
                    </a:solidFill>
                  </a:tcPr>
                </a:tc>
                <a:tc>
                  <a:txBody>
                    <a:bodyPr/>
                    <a:lstStyle/>
                    <a:p>
                      <a:pPr algn="r" fontAlgn="t"/>
                      <a:r>
                        <a:rPr lang="nl-NL" sz="800" b="0" i="0" u="none" strike="noStrike">
                          <a:solidFill>
                            <a:srgbClr val="000000"/>
                          </a:solidFill>
                          <a:effectLst/>
                          <a:latin typeface="Calibri"/>
                        </a:rPr>
                        <a:t>0</a:t>
                      </a:r>
                    </a:p>
                  </a:txBody>
                  <a:tcPr marL="6650" marR="6650" marT="6650" marB="0">
                    <a:lnL>
                      <a:noFill/>
                    </a:lnL>
                    <a:lnR>
                      <a:noFill/>
                    </a:lnR>
                    <a:lnT>
                      <a:noFill/>
                    </a:lnT>
                    <a:lnB>
                      <a:noFill/>
                    </a:lnB>
                    <a:solidFill>
                      <a:srgbClr val="B7DEE8"/>
                    </a:solidFill>
                  </a:tcPr>
                </a:tc>
                <a:tc>
                  <a:txBody>
                    <a:bodyPr/>
                    <a:lstStyle/>
                    <a:p>
                      <a:pPr algn="r" fontAlgn="t"/>
                      <a:r>
                        <a:rPr lang="nl-NL" sz="800" b="0" i="0" u="none" strike="noStrike">
                          <a:solidFill>
                            <a:srgbClr val="000000"/>
                          </a:solidFill>
                          <a:effectLst/>
                          <a:latin typeface="Calibri"/>
                        </a:rPr>
                        <a:t>0</a:t>
                      </a:r>
                    </a:p>
                  </a:txBody>
                  <a:tcPr marL="6650" marR="6650" marT="6650" marB="0">
                    <a:lnL>
                      <a:noFill/>
                    </a:lnL>
                    <a:lnR>
                      <a:noFill/>
                    </a:lnR>
                    <a:lnT>
                      <a:noFill/>
                    </a:lnT>
                    <a:lnB>
                      <a:noFill/>
                    </a:lnB>
                    <a:solidFill>
                      <a:srgbClr val="B7DEE8"/>
                    </a:solidFill>
                  </a:tcPr>
                </a:tc>
                <a:extLst>
                  <a:ext uri="{0D108BD9-81ED-4DB2-BD59-A6C34878D82A}">
                    <a16:rowId xmlns:a16="http://schemas.microsoft.com/office/drawing/2014/main" val="10019"/>
                  </a:ext>
                </a:extLst>
              </a:tr>
              <a:tr h="147171">
                <a:tc>
                  <a:txBody>
                    <a:bodyPr/>
                    <a:lstStyle/>
                    <a:p>
                      <a:pPr algn="l" fontAlgn="t"/>
                      <a:r>
                        <a:rPr lang="nl-NL" sz="800" b="0" i="0" u="none" strike="noStrike">
                          <a:solidFill>
                            <a:srgbClr val="000000"/>
                          </a:solidFill>
                          <a:effectLst/>
                          <a:latin typeface="Calibri"/>
                        </a:rPr>
                        <a:t>92 Apparaatskosten</a:t>
                      </a:r>
                    </a:p>
                  </a:txBody>
                  <a:tcPr marL="6650" marR="6650" marT="6650"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nl-NL" sz="800" b="0" i="0" u="none" strike="noStrike">
                          <a:solidFill>
                            <a:srgbClr val="000000"/>
                          </a:solidFill>
                          <a:effectLst/>
                          <a:latin typeface="Calibri"/>
                        </a:rPr>
                        <a:t>567</a:t>
                      </a:r>
                    </a:p>
                  </a:txBody>
                  <a:tcPr marL="6650" marR="6650" marT="665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t"/>
                      <a:r>
                        <a:rPr lang="nl-NL" sz="800" b="0" i="0" u="none" strike="noStrike">
                          <a:solidFill>
                            <a:srgbClr val="000000"/>
                          </a:solidFill>
                          <a:effectLst/>
                          <a:latin typeface="Calibri"/>
                        </a:rPr>
                        <a:t>2.973</a:t>
                      </a:r>
                    </a:p>
                  </a:txBody>
                  <a:tcPr marL="6650" marR="6650" marT="6650" marB="0">
                    <a:lnL>
                      <a:noFill/>
                    </a:lnL>
                    <a:lnR>
                      <a:noFill/>
                    </a:lnR>
                    <a:lnT>
                      <a:noFill/>
                    </a:lnT>
                    <a:lnB>
                      <a:noFill/>
                    </a:lnB>
                  </a:tcPr>
                </a:tc>
                <a:tc>
                  <a:txBody>
                    <a:bodyPr/>
                    <a:lstStyle/>
                    <a:p>
                      <a:pPr algn="r" fontAlgn="t"/>
                      <a:r>
                        <a:rPr lang="nl-NL" sz="800" b="0" i="0" u="none" strike="noStrike" dirty="0">
                          <a:solidFill>
                            <a:srgbClr val="000000"/>
                          </a:solidFill>
                          <a:effectLst/>
                          <a:latin typeface="Calibri"/>
                        </a:rPr>
                        <a:t>2.406</a:t>
                      </a:r>
                    </a:p>
                  </a:txBody>
                  <a:tcPr marL="6650" marR="6650" marT="6650" marB="0">
                    <a:lnL>
                      <a:noFill/>
                    </a:lnL>
                    <a:lnR>
                      <a:noFill/>
                    </a:lnR>
                    <a:lnT>
                      <a:noFill/>
                    </a:lnT>
                    <a:lnB>
                      <a:noFill/>
                    </a:lnB>
                  </a:tcPr>
                </a:tc>
                <a:extLst>
                  <a:ext uri="{0D108BD9-81ED-4DB2-BD59-A6C34878D82A}">
                    <a16:rowId xmlns:a16="http://schemas.microsoft.com/office/drawing/2014/main" val="10020"/>
                  </a:ext>
                </a:extLst>
              </a:tr>
            </a:tbl>
          </a:graphicData>
        </a:graphic>
      </p:graphicFrame>
      <p:sp>
        <p:nvSpPr>
          <p:cNvPr id="24" name="Tekstvak 45"/>
          <p:cNvSpPr txBox="1">
            <a:spLocks noChangeArrowheads="1"/>
          </p:cNvSpPr>
          <p:nvPr/>
        </p:nvSpPr>
        <p:spPr bwMode="auto">
          <a:xfrm>
            <a:off x="217498" y="5452597"/>
            <a:ext cx="2724140" cy="41549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36000" rIns="36000" bIns="0">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en-US" sz="800" b="1" dirty="0">
                <a:solidFill>
                  <a:srgbClr val="000000"/>
                </a:solidFill>
                <a:latin typeface="Arial" charset="0"/>
                <a:cs typeface="Arial" pitchFamily="34" charset="0"/>
              </a:rPr>
              <a:t>Cultuur</a:t>
            </a:r>
          </a:p>
          <a:p>
            <a:pPr eaLnBrk="1" fontAlgn="base" hangingPunct="1">
              <a:spcBef>
                <a:spcPct val="0"/>
              </a:spcBef>
              <a:spcAft>
                <a:spcPct val="0"/>
              </a:spcAft>
              <a:buFontTx/>
              <a:buNone/>
            </a:pPr>
            <a:r>
              <a:rPr lang="nl-NL" altLang="en-US" sz="800" dirty="0">
                <a:solidFill>
                  <a:srgbClr val="000000"/>
                </a:solidFill>
                <a:latin typeface="Arial" charset="0"/>
                <a:cs typeface="Arial" pitchFamily="34" charset="0"/>
              </a:rPr>
              <a:t>Overboeking bibliotheekvernieuwing naar art. 16  - €  25,9</a:t>
            </a:r>
          </a:p>
          <a:p>
            <a:pPr eaLnBrk="1" fontAlgn="base" hangingPunct="1">
              <a:spcBef>
                <a:spcPct val="0"/>
              </a:spcBef>
              <a:spcAft>
                <a:spcPct val="0"/>
              </a:spcAft>
              <a:buFontTx/>
              <a:buNone/>
            </a:pPr>
            <a:r>
              <a:rPr lang="nl-NL" altLang="en-US" sz="800" dirty="0">
                <a:solidFill>
                  <a:srgbClr val="000000"/>
                </a:solidFill>
                <a:latin typeface="Arial" charset="0"/>
                <a:cs typeface="Arial" pitchFamily="34" charset="0"/>
              </a:rPr>
              <a:t>Investering huisvesting musea                                 €  13,8</a:t>
            </a:r>
          </a:p>
        </p:txBody>
      </p:sp>
      <p:sp>
        <p:nvSpPr>
          <p:cNvPr id="25" name="Tekstvak 45"/>
          <p:cNvSpPr txBox="1">
            <a:spLocks noChangeArrowheads="1"/>
          </p:cNvSpPr>
          <p:nvPr/>
        </p:nvSpPr>
        <p:spPr bwMode="auto">
          <a:xfrm>
            <a:off x="217498" y="5865878"/>
            <a:ext cx="2724140" cy="2923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36000" rIns="36000" bIns="0">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en-US" sz="800" b="1" dirty="0">
                <a:solidFill>
                  <a:srgbClr val="000000"/>
                </a:solidFill>
                <a:latin typeface="Arial" charset="0"/>
                <a:cs typeface="Arial" pitchFamily="34" charset="0"/>
              </a:rPr>
              <a:t>Media</a:t>
            </a:r>
          </a:p>
          <a:p>
            <a:pPr eaLnBrk="1" fontAlgn="base" hangingPunct="1">
              <a:spcBef>
                <a:spcPct val="0"/>
              </a:spcBef>
              <a:spcAft>
                <a:spcPct val="0"/>
              </a:spcAft>
              <a:buFontTx/>
              <a:buNone/>
            </a:pPr>
            <a:r>
              <a:rPr lang="nl-NL" altLang="en-US" sz="800" dirty="0">
                <a:solidFill>
                  <a:srgbClr val="000000"/>
                </a:solidFill>
                <a:latin typeface="Arial" charset="0"/>
                <a:cs typeface="Arial" pitchFamily="34" charset="0"/>
              </a:rPr>
              <a:t>In 2014 </a:t>
            </a:r>
            <a:r>
              <a:rPr lang="nl-NL" altLang="en-US" sz="800" dirty="0" err="1">
                <a:solidFill>
                  <a:srgbClr val="000000"/>
                </a:solidFill>
                <a:latin typeface="Arial" charset="0"/>
                <a:cs typeface="Arial" pitchFamily="34" charset="0"/>
              </a:rPr>
              <a:t>ipv</a:t>
            </a:r>
            <a:r>
              <a:rPr lang="nl-NL" altLang="en-US" sz="800" dirty="0">
                <a:solidFill>
                  <a:srgbClr val="000000"/>
                </a:solidFill>
                <a:latin typeface="Arial" charset="0"/>
                <a:cs typeface="Arial" pitchFamily="34" charset="0"/>
              </a:rPr>
              <a:t> 2015 uitbetaalde bevoorschotting      - €  142,8</a:t>
            </a:r>
          </a:p>
        </p:txBody>
      </p:sp>
      <p:sp>
        <p:nvSpPr>
          <p:cNvPr id="27" name="Tekstvak 45"/>
          <p:cNvSpPr txBox="1">
            <a:spLocks noChangeArrowheads="1"/>
          </p:cNvSpPr>
          <p:nvPr/>
        </p:nvSpPr>
        <p:spPr bwMode="auto">
          <a:xfrm>
            <a:off x="223238" y="6164472"/>
            <a:ext cx="2724140" cy="2923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36000" rIns="36000" bIns="0">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en-US" sz="800" b="1" dirty="0">
                <a:solidFill>
                  <a:srgbClr val="000000"/>
                </a:solidFill>
                <a:latin typeface="Arial" charset="0"/>
                <a:cs typeface="Arial" pitchFamily="34" charset="0"/>
              </a:rPr>
              <a:t>Onderzoek en wetenschapsbeleid</a:t>
            </a:r>
          </a:p>
          <a:p>
            <a:pPr eaLnBrk="1" fontAlgn="base" hangingPunct="1">
              <a:spcBef>
                <a:spcPct val="0"/>
              </a:spcBef>
              <a:spcAft>
                <a:spcPct val="0"/>
              </a:spcAft>
              <a:buFontTx/>
              <a:buNone/>
            </a:pPr>
            <a:r>
              <a:rPr lang="nl-NL" altLang="en-US" sz="800" dirty="0">
                <a:solidFill>
                  <a:srgbClr val="000000"/>
                </a:solidFill>
                <a:latin typeface="Arial" charset="0"/>
                <a:cs typeface="Arial" pitchFamily="34" charset="0"/>
              </a:rPr>
              <a:t>Overboeking bibliotheek + loon, prijsbijstelling     - €  52,1</a:t>
            </a:r>
          </a:p>
        </p:txBody>
      </p:sp>
      <p:sp>
        <p:nvSpPr>
          <p:cNvPr id="28" name="Tekstvak 46"/>
          <p:cNvSpPr txBox="1">
            <a:spLocks noChangeArrowheads="1"/>
          </p:cNvSpPr>
          <p:nvPr/>
        </p:nvSpPr>
        <p:spPr bwMode="auto">
          <a:xfrm>
            <a:off x="7394258" y="4776197"/>
            <a:ext cx="1625918" cy="2923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36000" rIns="36000" bIns="0">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en-US" sz="800" b="1" dirty="0">
                <a:solidFill>
                  <a:srgbClr val="000000"/>
                </a:solidFill>
                <a:latin typeface="Arial" charset="0"/>
                <a:cs typeface="Arial" pitchFamily="34" charset="0"/>
              </a:rPr>
              <a:t>Lesgeld</a:t>
            </a:r>
          </a:p>
          <a:p>
            <a:pPr eaLnBrk="1" fontAlgn="base" hangingPunct="1">
              <a:spcBef>
                <a:spcPct val="0"/>
              </a:spcBef>
              <a:spcAft>
                <a:spcPct val="0"/>
              </a:spcAft>
              <a:buFontTx/>
              <a:buNone/>
            </a:pPr>
            <a:r>
              <a:rPr lang="nl-NL" altLang="en-US" sz="800" dirty="0">
                <a:solidFill>
                  <a:srgbClr val="000000"/>
                </a:solidFill>
                <a:latin typeface="Arial" charset="0"/>
                <a:cs typeface="Arial" pitchFamily="34" charset="0"/>
              </a:rPr>
              <a:t>Achterstallige betalingen  € 12,9</a:t>
            </a:r>
          </a:p>
        </p:txBody>
      </p:sp>
      <p:sp>
        <p:nvSpPr>
          <p:cNvPr id="29" name="Tekstvak 46"/>
          <p:cNvSpPr txBox="1">
            <a:spLocks noChangeArrowheads="1"/>
          </p:cNvSpPr>
          <p:nvPr/>
        </p:nvSpPr>
        <p:spPr bwMode="auto">
          <a:xfrm>
            <a:off x="7387845" y="5138033"/>
            <a:ext cx="1625918" cy="538609"/>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36000" rIns="36000" bIns="0">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en-US" sz="800" b="1" dirty="0">
                <a:solidFill>
                  <a:srgbClr val="000000"/>
                </a:solidFill>
                <a:latin typeface="Arial" charset="0"/>
                <a:cs typeface="Arial" pitchFamily="34" charset="0"/>
              </a:rPr>
              <a:t>Cultuur</a:t>
            </a:r>
          </a:p>
          <a:p>
            <a:pPr eaLnBrk="1" fontAlgn="base" hangingPunct="1">
              <a:spcBef>
                <a:spcPct val="0"/>
              </a:spcBef>
              <a:spcAft>
                <a:spcPct val="0"/>
              </a:spcAft>
              <a:buFontTx/>
              <a:buNone/>
            </a:pPr>
            <a:r>
              <a:rPr lang="nl-NL" altLang="en-US" sz="800" dirty="0" err="1">
                <a:solidFill>
                  <a:srgbClr val="000000"/>
                </a:solidFill>
                <a:latin typeface="Arial" charset="0"/>
                <a:cs typeface="Arial" pitchFamily="34" charset="0"/>
              </a:rPr>
              <a:t>Ontrekking</a:t>
            </a:r>
            <a:r>
              <a:rPr lang="nl-NL" altLang="en-US" sz="800" dirty="0">
                <a:solidFill>
                  <a:srgbClr val="000000"/>
                </a:solidFill>
                <a:latin typeface="Arial" charset="0"/>
                <a:cs typeface="Arial" pitchFamily="34" charset="0"/>
              </a:rPr>
              <a:t> Museaal </a:t>
            </a:r>
            <a:r>
              <a:rPr lang="nl-NL" altLang="en-US" sz="800" dirty="0" err="1">
                <a:solidFill>
                  <a:srgbClr val="000000"/>
                </a:solidFill>
                <a:latin typeface="Arial" charset="0"/>
                <a:cs typeface="Arial" pitchFamily="34" charset="0"/>
              </a:rPr>
              <a:t>aankoop-fonds</a:t>
            </a:r>
            <a:r>
              <a:rPr lang="nl-NL" altLang="en-US" sz="800" dirty="0">
                <a:solidFill>
                  <a:srgbClr val="000000"/>
                </a:solidFill>
                <a:latin typeface="Arial" charset="0"/>
                <a:cs typeface="Arial" pitchFamily="34" charset="0"/>
              </a:rPr>
              <a:t> voor Rembrandts    € 31,5</a:t>
            </a:r>
          </a:p>
          <a:p>
            <a:pPr eaLnBrk="1" fontAlgn="base" hangingPunct="1">
              <a:spcBef>
                <a:spcPct val="0"/>
              </a:spcBef>
              <a:spcAft>
                <a:spcPct val="0"/>
              </a:spcAft>
              <a:buFontTx/>
              <a:buNone/>
            </a:pPr>
            <a:endParaRPr lang="nl-NL" altLang="en-US" sz="800" dirty="0">
              <a:solidFill>
                <a:srgbClr val="000000"/>
              </a:solidFill>
              <a:latin typeface="Arial" charset="0"/>
              <a:cs typeface="Arial" pitchFamily="34" charset="0"/>
            </a:endParaRPr>
          </a:p>
        </p:txBody>
      </p:sp>
      <p:sp>
        <p:nvSpPr>
          <p:cNvPr id="31" name="Tekstvak 6"/>
          <p:cNvSpPr txBox="1">
            <a:spLocks noChangeArrowheads="1"/>
          </p:cNvSpPr>
          <p:nvPr/>
        </p:nvSpPr>
        <p:spPr bwMode="auto">
          <a:xfrm>
            <a:off x="8388350" y="6524625"/>
            <a:ext cx="360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nl-NL" sz="800" dirty="0">
                <a:solidFill>
                  <a:srgbClr val="000000"/>
                </a:solidFill>
                <a:latin typeface="Arial" pitchFamily="34" charset="0"/>
                <a:cs typeface="Arial" pitchFamily="34" charset="0"/>
              </a:rPr>
              <a:t>A.6</a:t>
            </a:r>
          </a:p>
        </p:txBody>
      </p:sp>
    </p:spTree>
    <p:extLst>
      <p:ext uri="{BB962C8B-B14F-4D97-AF65-F5344CB8AC3E}">
        <p14:creationId xmlns:p14="http://schemas.microsoft.com/office/powerpoint/2010/main" val="1566516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a:xfrm>
            <a:off x="1187450" y="161925"/>
            <a:ext cx="7653338" cy="1143000"/>
          </a:xfrm>
        </p:spPr>
        <p:txBody>
          <a:bodyPr/>
          <a:lstStyle/>
          <a:p>
            <a:r>
              <a:rPr lang="nl-NL" altLang="en-US" sz="3200" dirty="0"/>
              <a:t>4. Wat heeft het gekost?</a:t>
            </a:r>
            <a:endParaRPr lang="en-GB" altLang="en-US" sz="3200" dirty="0"/>
          </a:p>
        </p:txBody>
      </p:sp>
      <p:sp>
        <p:nvSpPr>
          <p:cNvPr id="2" name="Rechthoek 1"/>
          <p:cNvSpPr/>
          <p:nvPr/>
        </p:nvSpPr>
        <p:spPr>
          <a:xfrm>
            <a:off x="1043608" y="1340768"/>
            <a:ext cx="7344816" cy="3970318"/>
          </a:xfrm>
          <a:prstGeom prst="rect">
            <a:avLst/>
          </a:prstGeom>
        </p:spPr>
        <p:txBody>
          <a:bodyPr wrap="square">
            <a:spAutoFit/>
          </a:bodyPr>
          <a:lstStyle/>
          <a:p>
            <a:pPr fontAlgn="base">
              <a:spcBef>
                <a:spcPct val="0"/>
              </a:spcBef>
              <a:spcAft>
                <a:spcPct val="0"/>
              </a:spcAft>
            </a:pPr>
            <a:r>
              <a:rPr lang="nl-NL" altLang="en-US" dirty="0">
                <a:solidFill>
                  <a:srgbClr val="006699"/>
                </a:solidFill>
                <a:cs typeface="Arial" pitchFamily="34" charset="0"/>
              </a:rPr>
              <a:t>Geen grote verrassingen:</a:t>
            </a:r>
          </a:p>
          <a:p>
            <a:pPr marL="285750" indent="-285750" fontAlgn="base">
              <a:spcBef>
                <a:spcPct val="0"/>
              </a:spcBef>
              <a:spcAft>
                <a:spcPct val="0"/>
              </a:spcAft>
              <a:buFont typeface="Arial" panose="020B0604020202020204" pitchFamily="34" charset="0"/>
              <a:buChar char="•"/>
            </a:pPr>
            <a:r>
              <a:rPr lang="nl-NL" altLang="en-US" dirty="0">
                <a:solidFill>
                  <a:srgbClr val="006699"/>
                </a:solidFill>
                <a:cs typeface="Arial" pitchFamily="34" charset="0"/>
              </a:rPr>
              <a:t>€ 317,6 miljoen meeruitgaven m.n. als gevolg leerlingenraming, uitgaven loon- en prijsbijstelling, loonruimte 2015 afspraken.</a:t>
            </a:r>
          </a:p>
          <a:p>
            <a:pPr fontAlgn="base">
              <a:spcBef>
                <a:spcPct val="0"/>
              </a:spcBef>
              <a:spcAft>
                <a:spcPct val="0"/>
              </a:spcAft>
            </a:pPr>
            <a:endParaRPr lang="nl-NL" altLang="en-US" dirty="0">
              <a:solidFill>
                <a:srgbClr val="006699"/>
              </a:solidFill>
              <a:cs typeface="Arial" pitchFamily="34" charset="0"/>
            </a:endParaRPr>
          </a:p>
          <a:p>
            <a:pPr marL="285750" indent="-285750" fontAlgn="base">
              <a:spcBef>
                <a:spcPct val="0"/>
              </a:spcBef>
              <a:spcAft>
                <a:spcPct val="0"/>
              </a:spcAft>
              <a:buFont typeface="Arial" panose="020B0604020202020204" pitchFamily="34" charset="0"/>
              <a:buChar char="•"/>
            </a:pPr>
            <a:r>
              <a:rPr lang="nl-NL" altLang="en-US" dirty="0">
                <a:solidFill>
                  <a:srgbClr val="006699"/>
                </a:solidFill>
                <a:cs typeface="Arial" pitchFamily="34" charset="0"/>
              </a:rPr>
              <a:t>€ 45 miljoen meerontvangsten m.n. als gevolg terugvorderingen en afhandeling jaarrekeningen.</a:t>
            </a:r>
          </a:p>
          <a:p>
            <a:pPr marL="285750" indent="-285750" fontAlgn="base">
              <a:spcBef>
                <a:spcPct val="0"/>
              </a:spcBef>
              <a:spcAft>
                <a:spcPct val="0"/>
              </a:spcAft>
              <a:buFont typeface="Arial" panose="020B0604020202020204" pitchFamily="34" charset="0"/>
              <a:buChar char="•"/>
            </a:pPr>
            <a:endParaRPr lang="nl-NL" altLang="en-US" dirty="0">
              <a:solidFill>
                <a:srgbClr val="006699"/>
              </a:solidFill>
              <a:cs typeface="Arial" pitchFamily="34" charset="0"/>
            </a:endParaRPr>
          </a:p>
          <a:p>
            <a:pPr fontAlgn="base">
              <a:spcBef>
                <a:spcPct val="0"/>
              </a:spcBef>
              <a:spcAft>
                <a:spcPct val="0"/>
              </a:spcAft>
            </a:pPr>
            <a:endParaRPr lang="nl-NL" altLang="en-US" dirty="0">
              <a:solidFill>
                <a:srgbClr val="006699"/>
              </a:solidFill>
              <a:cs typeface="Arial" pitchFamily="34" charset="0"/>
            </a:endParaRPr>
          </a:p>
          <a:p>
            <a:pPr fontAlgn="base">
              <a:spcBef>
                <a:spcPct val="0"/>
              </a:spcBef>
              <a:spcAft>
                <a:spcPct val="0"/>
              </a:spcAft>
            </a:pPr>
            <a:r>
              <a:rPr lang="nl-NL" altLang="en-US" dirty="0">
                <a:solidFill>
                  <a:srgbClr val="006699"/>
                </a:solidFill>
                <a:cs typeface="Arial" pitchFamily="34" charset="0"/>
              </a:rPr>
              <a:t>Wel een zorgpunt:</a:t>
            </a:r>
          </a:p>
          <a:p>
            <a:pPr marL="285750" indent="-285750" fontAlgn="base">
              <a:spcBef>
                <a:spcPct val="0"/>
              </a:spcBef>
              <a:spcAft>
                <a:spcPct val="0"/>
              </a:spcAft>
              <a:buFont typeface="Arial" panose="020B0604020202020204" pitchFamily="34" charset="0"/>
              <a:buChar char="•"/>
            </a:pPr>
            <a:r>
              <a:rPr lang="nl-NL" altLang="en-US" dirty="0">
                <a:solidFill>
                  <a:srgbClr val="006699"/>
                </a:solidFill>
                <a:cs typeface="Arial" pitchFamily="34" charset="0"/>
              </a:rPr>
              <a:t>Er is wederom €32 miljoen minder uitgegeven dan begroot op de lerarenbeurzen, terwijl bij voorjaarsnota nog €20,9 miljoen is toegevoegd aan dit onderdeel.</a:t>
            </a:r>
          </a:p>
          <a:p>
            <a:pPr marL="285750" indent="-285750" fontAlgn="base">
              <a:spcBef>
                <a:spcPct val="0"/>
              </a:spcBef>
              <a:spcAft>
                <a:spcPct val="0"/>
              </a:spcAft>
              <a:buFont typeface="Arial" panose="020B0604020202020204" pitchFamily="34" charset="0"/>
              <a:buChar char="•"/>
            </a:pPr>
            <a:endParaRPr lang="nl-NL" altLang="en-US" dirty="0">
              <a:solidFill>
                <a:srgbClr val="006699"/>
              </a:solidFill>
              <a:latin typeface="Arial" pitchFamily="34" charset="0"/>
              <a:cs typeface="Arial" pitchFamily="34" charset="0"/>
            </a:endParaRPr>
          </a:p>
        </p:txBody>
      </p:sp>
      <p:sp>
        <p:nvSpPr>
          <p:cNvPr id="5" name="Tekstvak 6"/>
          <p:cNvSpPr txBox="1">
            <a:spLocks noChangeArrowheads="1"/>
          </p:cNvSpPr>
          <p:nvPr/>
        </p:nvSpPr>
        <p:spPr bwMode="auto">
          <a:xfrm>
            <a:off x="8388350" y="6524625"/>
            <a:ext cx="360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nl-NL" sz="800" dirty="0">
                <a:solidFill>
                  <a:srgbClr val="000000"/>
                </a:solidFill>
                <a:latin typeface="Arial" pitchFamily="34" charset="0"/>
                <a:cs typeface="Arial" pitchFamily="34" charset="0"/>
              </a:rPr>
              <a:t>A.7</a:t>
            </a:r>
          </a:p>
        </p:txBody>
      </p:sp>
    </p:spTree>
    <p:extLst>
      <p:ext uri="{BB962C8B-B14F-4D97-AF65-F5344CB8AC3E}">
        <p14:creationId xmlns:p14="http://schemas.microsoft.com/office/powerpoint/2010/main" val="1921973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a:xfrm>
            <a:off x="1095375" y="44450"/>
            <a:ext cx="7653338" cy="1143000"/>
          </a:xfrm>
        </p:spPr>
        <p:txBody>
          <a:bodyPr/>
          <a:lstStyle/>
          <a:p>
            <a:r>
              <a:rPr lang="nl-NL" altLang="nl-NL" sz="3600" dirty="0"/>
              <a:t>6. Verzoeken aan regering</a:t>
            </a:r>
            <a:endParaRPr lang="en-GB" altLang="nl-NL" sz="3600" dirty="0"/>
          </a:p>
        </p:txBody>
      </p:sp>
      <p:sp>
        <p:nvSpPr>
          <p:cNvPr id="23555" name="Tijdelijke aanduiding voor inhoud 2"/>
          <p:cNvSpPr>
            <a:spLocks noGrp="1"/>
          </p:cNvSpPr>
          <p:nvPr>
            <p:ph idx="1"/>
          </p:nvPr>
        </p:nvSpPr>
        <p:spPr>
          <a:xfrm>
            <a:off x="1439863" y="981075"/>
            <a:ext cx="7127875" cy="4432300"/>
          </a:xfrm>
        </p:spPr>
        <p:txBody>
          <a:bodyPr/>
          <a:lstStyle/>
          <a:p>
            <a:pPr>
              <a:buFont typeface="Verdana" pitchFamily="34" charset="0"/>
              <a:buAutoNum type="arabicPeriod"/>
            </a:pPr>
            <a:r>
              <a:rPr lang="nl-NL" altLang="nl-NL" sz="1100" b="1" dirty="0"/>
              <a:t>Verklaren waardoor de dip in de begrotingscijfers voor WO in 2019 wordt veroorzaakt.</a:t>
            </a:r>
          </a:p>
          <a:p>
            <a:pPr>
              <a:buFont typeface="Verdana" pitchFamily="34" charset="0"/>
              <a:buAutoNum type="arabicPeriod"/>
            </a:pPr>
            <a:endParaRPr lang="nl-NL" altLang="nl-NL" sz="1100" b="1" dirty="0"/>
          </a:p>
          <a:p>
            <a:pPr>
              <a:buFont typeface="Verdana" pitchFamily="34" charset="0"/>
              <a:buAutoNum type="arabicPeriod"/>
            </a:pPr>
            <a:r>
              <a:rPr lang="nl-NL" altLang="nl-NL" sz="1100" b="1" dirty="0"/>
              <a:t>Toegezegde koppeling tussen indicatoren en concrete acties in de beleidsagenda opnemen bij het jaarverslag in mei 2017.</a:t>
            </a:r>
          </a:p>
          <a:p>
            <a:pPr lvl="1">
              <a:buFont typeface="Verdana" pitchFamily="34" charset="0"/>
              <a:buAutoNum type="alphaLcParenR"/>
            </a:pPr>
            <a:r>
              <a:rPr lang="nl-NL" altLang="nl-NL" sz="1100" dirty="0"/>
              <a:t>Duidelijker in de tabel aangeven als streefdoelen al behaald zijn en waar mogelijk nieuwe streefdoelen formuleren.</a:t>
            </a:r>
          </a:p>
          <a:p>
            <a:pPr lvl="1">
              <a:buFont typeface="Verdana" pitchFamily="34" charset="0"/>
              <a:buAutoNum type="alphaLcParenR"/>
            </a:pPr>
            <a:r>
              <a:rPr lang="nl-NL" altLang="nl-NL" sz="1100" dirty="0"/>
              <a:t>Waar sprake is van individuele prestatieafspraken toch een indicatie geven van een overkoepelende ambitie.</a:t>
            </a:r>
          </a:p>
          <a:p>
            <a:pPr lvl="1">
              <a:buFont typeface="Verdana" pitchFamily="34" charset="0"/>
              <a:buAutoNum type="alphaLcParenR"/>
            </a:pPr>
            <a:r>
              <a:rPr lang="nl-NL" altLang="nl-NL" sz="1100" dirty="0"/>
              <a:t>Voor indicatoren over ‘inzichtelijk maken en aangesproken’ worden op prestaties waar mogelijk over alle relevante sectoren rapporteren.</a:t>
            </a:r>
          </a:p>
          <a:p>
            <a:pPr lvl="1">
              <a:buFont typeface="Verdana" pitchFamily="34" charset="0"/>
              <a:buAutoNum type="alphaLcParenR"/>
            </a:pPr>
            <a:r>
              <a:rPr lang="nl-NL" altLang="nl-NL" sz="1100" dirty="0"/>
              <a:t>Aangeven wanneer de Kamer de resultaten kan verwachten van het onderzoek naar de redenen dat de gewenste verbeteringen op de kwaliteit van leraren ondanks de intensiveringen niet gehaald worden.</a:t>
            </a:r>
          </a:p>
          <a:p>
            <a:pPr>
              <a:buFont typeface="Verdana" pitchFamily="34" charset="0"/>
              <a:buAutoNum type="arabicPeriod"/>
            </a:pPr>
            <a:endParaRPr lang="nl-NL" altLang="nl-NL" sz="1100" b="1" dirty="0"/>
          </a:p>
          <a:p>
            <a:pPr>
              <a:buFont typeface="Verdana" pitchFamily="34" charset="0"/>
              <a:buAutoNum type="arabicPeriod"/>
            </a:pPr>
            <a:r>
              <a:rPr lang="nl-NL" altLang="nl-NL" sz="1100" b="1" dirty="0"/>
              <a:t>Standaard in de begroting en het jaarverslag opnemen van de vijf voor de feitelijke vragen aangeleverde tabellen met intensiveringen en ombuigingen voor OCW inclusief een tabel met het saldo per sector. Waarbij voor alle tabellen duidelijk is wat het basisjaar en begrotingsbedrag is waar de ombuiging/intensivering betrekking op heeft. </a:t>
            </a:r>
          </a:p>
          <a:p>
            <a:pPr>
              <a:buFont typeface="Verdana" pitchFamily="34" charset="0"/>
              <a:buAutoNum type="arabicPeriod"/>
            </a:pPr>
            <a:endParaRPr lang="nl-NL" altLang="nl-NL" sz="1100" b="1" dirty="0"/>
          </a:p>
          <a:p>
            <a:pPr>
              <a:buFont typeface="Verdana" pitchFamily="34" charset="0"/>
              <a:buAutoNum type="arabicPeriod"/>
            </a:pPr>
            <a:r>
              <a:rPr lang="nl-NL" altLang="nl-NL" sz="1100" b="1" dirty="0"/>
              <a:t>De € 200 miljoen intensivering in het kader van de politieke prioriteiten gebruiken als testcase om de sturingsinformatie lumpsum te verbeteren en de Kamer op de hoogte stellen van de manier waarop dat vormgegeven wordt.</a:t>
            </a:r>
          </a:p>
          <a:p>
            <a:pPr>
              <a:buFont typeface="Verdana" pitchFamily="34" charset="0"/>
              <a:buAutoNum type="arabicPeriod"/>
            </a:pPr>
            <a:endParaRPr lang="nl-NL" altLang="nl-NL" sz="1100" b="1" dirty="0"/>
          </a:p>
          <a:p>
            <a:pPr>
              <a:buFont typeface="Verdana" pitchFamily="34" charset="0"/>
              <a:buAutoNum type="arabicPeriod"/>
            </a:pPr>
            <a:r>
              <a:rPr lang="nl-NL" altLang="nl-NL" sz="1100" b="1" dirty="0"/>
              <a:t>Onderwijsmonitor doorontwikkelen zodat gebruikers in 1 oogopslag per onderwerp doel, streven, hoe dit te bereiken en stand van zaken kunnen zien zoals dat bij het ontwerp van de Algemene Rekenkamer het geval was .</a:t>
            </a:r>
          </a:p>
          <a:p>
            <a:endParaRPr lang="nl-NL" altLang="nl-NL" sz="1400" dirty="0"/>
          </a:p>
          <a:p>
            <a:endParaRPr lang="nl-NL" altLang="nl-NL" sz="1400" dirty="0"/>
          </a:p>
        </p:txBody>
      </p:sp>
      <p:sp>
        <p:nvSpPr>
          <p:cNvPr id="2" name="Tekstvak 1"/>
          <p:cNvSpPr txBox="1"/>
          <p:nvPr/>
        </p:nvSpPr>
        <p:spPr>
          <a:xfrm>
            <a:off x="103312" y="1052513"/>
            <a:ext cx="1368425" cy="5016500"/>
          </a:xfrm>
          <a:prstGeom prst="rect">
            <a:avLst/>
          </a:prstGeom>
          <a:noFill/>
        </p:spPr>
        <p:txBody>
          <a:bodyPr>
            <a:spAutoFit/>
          </a:bodyPr>
          <a:lstStyle/>
          <a:p>
            <a:pPr fontAlgn="base">
              <a:spcBef>
                <a:spcPct val="0"/>
              </a:spcBef>
              <a:spcAft>
                <a:spcPct val="0"/>
              </a:spcAft>
              <a:defRPr/>
            </a:pPr>
            <a:r>
              <a:rPr lang="nl-NL" sz="1000" b="1" dirty="0">
                <a:solidFill>
                  <a:srgbClr val="006699"/>
                </a:solidFill>
                <a:cs typeface="Arial" pitchFamily="34" charset="0"/>
              </a:rPr>
              <a:t>Begroting</a:t>
            </a:r>
          </a:p>
          <a:p>
            <a:pPr fontAlgn="base">
              <a:spcBef>
                <a:spcPct val="0"/>
              </a:spcBef>
              <a:spcAft>
                <a:spcPct val="0"/>
              </a:spcAft>
              <a:defRPr/>
            </a:pPr>
            <a:endParaRPr lang="nl-NL" sz="1000" b="1" dirty="0">
              <a:solidFill>
                <a:srgbClr val="5C80D0"/>
              </a:solidFill>
              <a:cs typeface="Arial" pitchFamily="34" charset="0"/>
            </a:endParaRPr>
          </a:p>
          <a:p>
            <a:pPr fontAlgn="base">
              <a:spcBef>
                <a:spcPct val="0"/>
              </a:spcBef>
              <a:spcAft>
                <a:spcPct val="0"/>
              </a:spcAft>
              <a:defRPr/>
            </a:pPr>
            <a:endParaRPr lang="nl-NL" sz="1000" b="1" dirty="0">
              <a:solidFill>
                <a:srgbClr val="5C80D0"/>
              </a:solidFill>
              <a:cs typeface="Arial" pitchFamily="34" charset="0"/>
            </a:endParaRPr>
          </a:p>
          <a:p>
            <a:pPr fontAlgn="base">
              <a:spcBef>
                <a:spcPct val="0"/>
              </a:spcBef>
              <a:spcAft>
                <a:spcPct val="0"/>
              </a:spcAft>
              <a:defRPr/>
            </a:pPr>
            <a:endParaRPr lang="nl-NL" sz="1000" b="1" dirty="0">
              <a:solidFill>
                <a:srgbClr val="5C80D0"/>
              </a:solidFill>
              <a:cs typeface="Arial" pitchFamily="34" charset="0"/>
            </a:endParaRPr>
          </a:p>
          <a:p>
            <a:pPr fontAlgn="base">
              <a:spcBef>
                <a:spcPct val="0"/>
              </a:spcBef>
              <a:spcAft>
                <a:spcPct val="0"/>
              </a:spcAft>
              <a:defRPr/>
            </a:pPr>
            <a:endParaRPr lang="nl-NL" sz="1000" b="1" dirty="0">
              <a:solidFill>
                <a:srgbClr val="5C80D0"/>
              </a:solidFill>
              <a:cs typeface="Arial" pitchFamily="34" charset="0"/>
            </a:endParaRPr>
          </a:p>
          <a:p>
            <a:pPr fontAlgn="base">
              <a:spcBef>
                <a:spcPct val="0"/>
              </a:spcBef>
              <a:spcAft>
                <a:spcPct val="0"/>
              </a:spcAft>
              <a:defRPr/>
            </a:pPr>
            <a:endParaRPr lang="nl-NL" sz="1000" b="1" dirty="0">
              <a:solidFill>
                <a:srgbClr val="5C80D0"/>
              </a:solidFill>
              <a:cs typeface="Arial" pitchFamily="34" charset="0"/>
            </a:endParaRPr>
          </a:p>
          <a:p>
            <a:pPr fontAlgn="base">
              <a:spcBef>
                <a:spcPct val="0"/>
              </a:spcBef>
              <a:spcAft>
                <a:spcPct val="0"/>
              </a:spcAft>
              <a:defRPr/>
            </a:pPr>
            <a:endParaRPr lang="nl-NL" sz="1000" b="1" dirty="0">
              <a:solidFill>
                <a:srgbClr val="5C80D0"/>
              </a:solidFill>
              <a:cs typeface="Arial" pitchFamily="34" charset="0"/>
            </a:endParaRPr>
          </a:p>
          <a:p>
            <a:pPr fontAlgn="base">
              <a:spcBef>
                <a:spcPct val="0"/>
              </a:spcBef>
              <a:spcAft>
                <a:spcPct val="0"/>
              </a:spcAft>
              <a:defRPr/>
            </a:pPr>
            <a:endParaRPr lang="nl-NL" sz="1000" b="1" dirty="0">
              <a:solidFill>
                <a:srgbClr val="5C80D0"/>
              </a:solidFill>
              <a:cs typeface="Arial" pitchFamily="34" charset="0"/>
            </a:endParaRPr>
          </a:p>
          <a:p>
            <a:pPr fontAlgn="base">
              <a:spcBef>
                <a:spcPct val="0"/>
              </a:spcBef>
              <a:spcAft>
                <a:spcPct val="0"/>
              </a:spcAft>
              <a:defRPr/>
            </a:pPr>
            <a:endParaRPr lang="nl-NL" sz="1000" b="1" dirty="0">
              <a:solidFill>
                <a:srgbClr val="5C80D0"/>
              </a:solidFill>
              <a:cs typeface="Arial" pitchFamily="34" charset="0"/>
            </a:endParaRPr>
          </a:p>
          <a:p>
            <a:pPr fontAlgn="base">
              <a:spcBef>
                <a:spcPct val="0"/>
              </a:spcBef>
              <a:spcAft>
                <a:spcPct val="0"/>
              </a:spcAft>
              <a:defRPr/>
            </a:pPr>
            <a:r>
              <a:rPr lang="nl-NL" sz="1000" b="1" dirty="0">
                <a:solidFill>
                  <a:srgbClr val="006699"/>
                </a:solidFill>
                <a:cs typeface="Arial" pitchFamily="34" charset="0"/>
              </a:rPr>
              <a:t>Indicatoren</a:t>
            </a:r>
          </a:p>
          <a:p>
            <a:pPr fontAlgn="base">
              <a:spcBef>
                <a:spcPct val="0"/>
              </a:spcBef>
              <a:spcAft>
                <a:spcPct val="0"/>
              </a:spcAft>
              <a:defRPr/>
            </a:pPr>
            <a:endParaRPr lang="nl-NL" sz="1000" b="1" dirty="0">
              <a:solidFill>
                <a:srgbClr val="006699"/>
              </a:solidFill>
              <a:cs typeface="Arial" pitchFamily="34" charset="0"/>
            </a:endParaRPr>
          </a:p>
          <a:p>
            <a:pPr fontAlgn="base">
              <a:spcBef>
                <a:spcPct val="0"/>
              </a:spcBef>
              <a:spcAft>
                <a:spcPct val="0"/>
              </a:spcAft>
              <a:defRPr/>
            </a:pPr>
            <a:endParaRPr lang="nl-NL" sz="1000" b="1" dirty="0">
              <a:solidFill>
                <a:srgbClr val="006699"/>
              </a:solidFill>
              <a:cs typeface="Arial" pitchFamily="34" charset="0"/>
            </a:endParaRPr>
          </a:p>
          <a:p>
            <a:pPr fontAlgn="base">
              <a:spcBef>
                <a:spcPct val="0"/>
              </a:spcBef>
              <a:spcAft>
                <a:spcPct val="0"/>
              </a:spcAft>
              <a:defRPr/>
            </a:pPr>
            <a:endParaRPr lang="nl-NL" sz="1000" b="1" dirty="0">
              <a:solidFill>
                <a:srgbClr val="006699"/>
              </a:solidFill>
              <a:cs typeface="Arial" pitchFamily="34" charset="0"/>
            </a:endParaRPr>
          </a:p>
          <a:p>
            <a:pPr fontAlgn="base">
              <a:spcBef>
                <a:spcPct val="0"/>
              </a:spcBef>
              <a:spcAft>
                <a:spcPct val="0"/>
              </a:spcAft>
              <a:defRPr/>
            </a:pPr>
            <a:endParaRPr lang="nl-NL" sz="1000" b="1" dirty="0">
              <a:solidFill>
                <a:srgbClr val="006699"/>
              </a:solidFill>
              <a:cs typeface="Arial" pitchFamily="34" charset="0"/>
            </a:endParaRPr>
          </a:p>
          <a:p>
            <a:pPr fontAlgn="base">
              <a:spcBef>
                <a:spcPct val="0"/>
              </a:spcBef>
              <a:spcAft>
                <a:spcPct val="0"/>
              </a:spcAft>
              <a:defRPr/>
            </a:pPr>
            <a:endParaRPr lang="nl-NL" sz="1000" b="1" dirty="0">
              <a:solidFill>
                <a:srgbClr val="006699"/>
              </a:solidFill>
              <a:cs typeface="Arial" pitchFamily="34" charset="0"/>
            </a:endParaRPr>
          </a:p>
          <a:p>
            <a:pPr fontAlgn="base">
              <a:spcBef>
                <a:spcPct val="0"/>
              </a:spcBef>
              <a:spcAft>
                <a:spcPct val="0"/>
              </a:spcAft>
              <a:defRPr/>
            </a:pPr>
            <a:endParaRPr lang="nl-NL" sz="1000" b="1" dirty="0">
              <a:solidFill>
                <a:srgbClr val="006699"/>
              </a:solidFill>
              <a:cs typeface="Arial" pitchFamily="34" charset="0"/>
            </a:endParaRPr>
          </a:p>
          <a:p>
            <a:pPr fontAlgn="base">
              <a:spcBef>
                <a:spcPct val="0"/>
              </a:spcBef>
              <a:spcAft>
                <a:spcPct val="0"/>
              </a:spcAft>
              <a:defRPr/>
            </a:pPr>
            <a:endParaRPr lang="nl-NL" sz="1000" b="1" dirty="0">
              <a:solidFill>
                <a:srgbClr val="006699"/>
              </a:solidFill>
              <a:cs typeface="Arial" pitchFamily="34" charset="0"/>
            </a:endParaRPr>
          </a:p>
          <a:p>
            <a:pPr fontAlgn="base">
              <a:spcBef>
                <a:spcPct val="0"/>
              </a:spcBef>
              <a:spcAft>
                <a:spcPct val="0"/>
              </a:spcAft>
              <a:defRPr/>
            </a:pPr>
            <a:endParaRPr lang="nl-NL" sz="1000" b="1" dirty="0">
              <a:solidFill>
                <a:srgbClr val="006699"/>
              </a:solidFill>
              <a:cs typeface="Arial" pitchFamily="34" charset="0"/>
            </a:endParaRPr>
          </a:p>
          <a:p>
            <a:pPr fontAlgn="base">
              <a:spcBef>
                <a:spcPct val="0"/>
              </a:spcBef>
              <a:spcAft>
                <a:spcPct val="0"/>
              </a:spcAft>
              <a:defRPr/>
            </a:pPr>
            <a:endParaRPr lang="nl-NL" sz="1000" b="1" dirty="0">
              <a:solidFill>
                <a:srgbClr val="006699"/>
              </a:solidFill>
              <a:cs typeface="Arial" pitchFamily="34" charset="0"/>
            </a:endParaRPr>
          </a:p>
          <a:p>
            <a:pPr fontAlgn="base">
              <a:spcBef>
                <a:spcPct val="0"/>
              </a:spcBef>
              <a:spcAft>
                <a:spcPct val="0"/>
              </a:spcAft>
              <a:defRPr/>
            </a:pPr>
            <a:endParaRPr lang="nl-NL" sz="1000" b="1" dirty="0">
              <a:solidFill>
                <a:srgbClr val="006699"/>
              </a:solidFill>
              <a:cs typeface="Arial" pitchFamily="34" charset="0"/>
            </a:endParaRPr>
          </a:p>
          <a:p>
            <a:pPr fontAlgn="base">
              <a:spcBef>
                <a:spcPct val="0"/>
              </a:spcBef>
              <a:spcAft>
                <a:spcPct val="0"/>
              </a:spcAft>
              <a:defRPr/>
            </a:pPr>
            <a:endParaRPr lang="nl-NL" sz="1000" b="1" dirty="0">
              <a:solidFill>
                <a:srgbClr val="006699"/>
              </a:solidFill>
              <a:cs typeface="Arial" pitchFamily="34" charset="0"/>
            </a:endParaRPr>
          </a:p>
          <a:p>
            <a:pPr fontAlgn="base">
              <a:spcBef>
                <a:spcPct val="0"/>
              </a:spcBef>
              <a:spcAft>
                <a:spcPct val="0"/>
              </a:spcAft>
              <a:defRPr/>
            </a:pPr>
            <a:r>
              <a:rPr lang="nl-NL" sz="1000" b="1" dirty="0">
                <a:solidFill>
                  <a:srgbClr val="006699"/>
                </a:solidFill>
                <a:cs typeface="Arial" pitchFamily="34" charset="0"/>
              </a:rPr>
              <a:t>Intensiveringen</a:t>
            </a:r>
          </a:p>
          <a:p>
            <a:pPr fontAlgn="base">
              <a:spcBef>
                <a:spcPct val="0"/>
              </a:spcBef>
              <a:spcAft>
                <a:spcPct val="0"/>
              </a:spcAft>
              <a:defRPr/>
            </a:pPr>
            <a:endParaRPr lang="nl-NL" sz="1000" b="1" dirty="0">
              <a:solidFill>
                <a:srgbClr val="006699"/>
              </a:solidFill>
              <a:cs typeface="Arial" pitchFamily="34" charset="0"/>
            </a:endParaRPr>
          </a:p>
          <a:p>
            <a:pPr fontAlgn="base">
              <a:spcBef>
                <a:spcPct val="0"/>
              </a:spcBef>
              <a:spcAft>
                <a:spcPct val="0"/>
              </a:spcAft>
              <a:defRPr/>
            </a:pPr>
            <a:endParaRPr lang="nl-NL" sz="1000" b="1" dirty="0">
              <a:solidFill>
                <a:srgbClr val="006699"/>
              </a:solidFill>
              <a:cs typeface="Arial" pitchFamily="34" charset="0"/>
            </a:endParaRPr>
          </a:p>
          <a:p>
            <a:pPr fontAlgn="base">
              <a:spcBef>
                <a:spcPct val="0"/>
              </a:spcBef>
              <a:spcAft>
                <a:spcPct val="0"/>
              </a:spcAft>
              <a:defRPr/>
            </a:pPr>
            <a:endParaRPr lang="nl-NL" sz="1000" b="1" dirty="0">
              <a:solidFill>
                <a:srgbClr val="006699"/>
              </a:solidFill>
              <a:cs typeface="Arial" pitchFamily="34" charset="0"/>
            </a:endParaRPr>
          </a:p>
          <a:p>
            <a:pPr fontAlgn="base">
              <a:spcBef>
                <a:spcPct val="0"/>
              </a:spcBef>
              <a:spcAft>
                <a:spcPct val="0"/>
              </a:spcAft>
              <a:defRPr/>
            </a:pPr>
            <a:r>
              <a:rPr lang="nl-NL" sz="1000" b="1" dirty="0">
                <a:solidFill>
                  <a:srgbClr val="006699"/>
                </a:solidFill>
                <a:cs typeface="Arial" pitchFamily="34" charset="0"/>
              </a:rPr>
              <a:t>Stuurinformatie lumpsum</a:t>
            </a:r>
          </a:p>
          <a:p>
            <a:pPr fontAlgn="base">
              <a:spcBef>
                <a:spcPct val="0"/>
              </a:spcBef>
              <a:spcAft>
                <a:spcPct val="0"/>
              </a:spcAft>
              <a:defRPr/>
            </a:pPr>
            <a:endParaRPr lang="nl-NL" sz="1000" b="1" dirty="0">
              <a:solidFill>
                <a:srgbClr val="006699"/>
              </a:solidFill>
              <a:cs typeface="Arial" pitchFamily="34" charset="0"/>
            </a:endParaRPr>
          </a:p>
          <a:p>
            <a:pPr fontAlgn="base">
              <a:spcBef>
                <a:spcPct val="0"/>
              </a:spcBef>
              <a:spcAft>
                <a:spcPct val="0"/>
              </a:spcAft>
              <a:defRPr/>
            </a:pPr>
            <a:endParaRPr lang="nl-NL" sz="1000" b="1" dirty="0">
              <a:solidFill>
                <a:srgbClr val="006699"/>
              </a:solidFill>
              <a:cs typeface="Arial" pitchFamily="34" charset="0"/>
            </a:endParaRPr>
          </a:p>
          <a:p>
            <a:pPr fontAlgn="base">
              <a:spcBef>
                <a:spcPct val="0"/>
              </a:spcBef>
              <a:spcAft>
                <a:spcPct val="0"/>
              </a:spcAft>
              <a:defRPr/>
            </a:pPr>
            <a:endParaRPr lang="nl-NL" sz="1000" b="1" dirty="0">
              <a:solidFill>
                <a:srgbClr val="006699"/>
              </a:solidFill>
              <a:cs typeface="Arial" pitchFamily="34" charset="0"/>
            </a:endParaRPr>
          </a:p>
          <a:p>
            <a:pPr fontAlgn="base">
              <a:spcBef>
                <a:spcPct val="0"/>
              </a:spcBef>
              <a:spcAft>
                <a:spcPct val="0"/>
              </a:spcAft>
              <a:defRPr/>
            </a:pPr>
            <a:r>
              <a:rPr lang="nl-NL" sz="1000" b="1" dirty="0">
                <a:solidFill>
                  <a:srgbClr val="006699"/>
                </a:solidFill>
                <a:cs typeface="Arial" pitchFamily="34" charset="0"/>
              </a:rPr>
              <a:t>Onderwijs-monitor</a:t>
            </a:r>
          </a:p>
        </p:txBody>
      </p:sp>
      <p:sp>
        <p:nvSpPr>
          <p:cNvPr id="6" name="Tekstvak 6"/>
          <p:cNvSpPr txBox="1">
            <a:spLocks noChangeArrowheads="1"/>
          </p:cNvSpPr>
          <p:nvPr/>
        </p:nvSpPr>
        <p:spPr bwMode="auto">
          <a:xfrm>
            <a:off x="8388350" y="6524625"/>
            <a:ext cx="360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nl-NL" sz="800" dirty="0">
                <a:solidFill>
                  <a:srgbClr val="000000"/>
                </a:solidFill>
                <a:latin typeface="Arial" pitchFamily="34" charset="0"/>
                <a:cs typeface="Arial" pitchFamily="34" charset="0"/>
              </a:rPr>
              <a:t>A.8</a:t>
            </a:r>
          </a:p>
        </p:txBody>
      </p:sp>
    </p:spTree>
    <p:extLst>
      <p:ext uri="{BB962C8B-B14F-4D97-AF65-F5344CB8AC3E}">
        <p14:creationId xmlns:p14="http://schemas.microsoft.com/office/powerpoint/2010/main" val="2728265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a:xfrm>
            <a:off x="0" y="274638"/>
            <a:ext cx="9144000" cy="1143000"/>
          </a:xfrm>
        </p:spPr>
        <p:txBody>
          <a:bodyPr>
            <a:normAutofit/>
          </a:bodyPr>
          <a:lstStyle/>
          <a:p>
            <a:r>
              <a:rPr lang="nl-NL" altLang="nl-NL" dirty="0">
                <a:solidFill>
                  <a:schemeClr val="tx2"/>
                </a:solidFill>
              </a:rPr>
              <a:t>De werkwijze</a:t>
            </a:r>
          </a:p>
        </p:txBody>
      </p:sp>
      <p:sp>
        <p:nvSpPr>
          <p:cNvPr id="18435" name="Tijdelijke aanduiding voor inhoud 2"/>
          <p:cNvSpPr>
            <a:spLocks noGrp="1"/>
          </p:cNvSpPr>
          <p:nvPr>
            <p:ph idx="1"/>
          </p:nvPr>
        </p:nvSpPr>
        <p:spPr>
          <a:xfrm>
            <a:off x="1143000" y="1520824"/>
            <a:ext cx="7461448" cy="4572472"/>
          </a:xfrm>
        </p:spPr>
        <p:txBody>
          <a:bodyPr>
            <a:normAutofit/>
          </a:bodyPr>
          <a:lstStyle/>
          <a:p>
            <a:pPr marL="0" indent="0">
              <a:buNone/>
            </a:pPr>
            <a:r>
              <a:rPr lang="nl-NL" altLang="nl-NL" sz="1800" b="1" dirty="0">
                <a:solidFill>
                  <a:schemeClr val="tx2"/>
                </a:solidFill>
              </a:rPr>
              <a:t>Opzet</a:t>
            </a:r>
            <a:r>
              <a:rPr lang="nl-NL" altLang="nl-NL" sz="1800" dirty="0">
                <a:solidFill>
                  <a:schemeClr val="tx2"/>
                </a:solidFill>
              </a:rPr>
              <a:t>: Twee raadsleden, één van de coalitie en één van de oppositie, kijken namens de commissie naar de jaarrekening of de begroting.</a:t>
            </a:r>
          </a:p>
          <a:p>
            <a:pPr marL="0" indent="0">
              <a:buNone/>
            </a:pPr>
            <a:endParaRPr lang="nl-NL" altLang="nl-NL" sz="1800" dirty="0">
              <a:solidFill>
                <a:schemeClr val="tx2"/>
              </a:solidFill>
            </a:endParaRPr>
          </a:p>
          <a:p>
            <a:pPr marL="0" indent="0">
              <a:buNone/>
            </a:pPr>
            <a:r>
              <a:rPr lang="nl-NL" altLang="nl-NL" sz="1800" b="1" dirty="0">
                <a:solidFill>
                  <a:schemeClr val="tx2"/>
                </a:solidFill>
              </a:rPr>
              <a:t>Opdracht: </a:t>
            </a:r>
            <a:r>
              <a:rPr lang="nl-NL" altLang="nl-NL" sz="1800" dirty="0">
                <a:solidFill>
                  <a:schemeClr val="tx2"/>
                </a:solidFill>
              </a:rPr>
              <a:t>beoordelen van de begroting en de verantwoording namens de gemeenteraad.</a:t>
            </a:r>
          </a:p>
          <a:p>
            <a:pPr marL="0" indent="0">
              <a:buNone/>
            </a:pPr>
            <a:endParaRPr lang="nl-NL" altLang="nl-NL" sz="1800" dirty="0">
              <a:solidFill>
                <a:schemeClr val="tx2"/>
              </a:solidFill>
            </a:endParaRPr>
          </a:p>
          <a:p>
            <a:pPr marL="0" indent="0">
              <a:buNone/>
            </a:pPr>
            <a:r>
              <a:rPr lang="nl-NL" altLang="nl-NL" sz="1800" dirty="0">
                <a:solidFill>
                  <a:schemeClr val="tx2"/>
                </a:solidFill>
              </a:rPr>
              <a:t>Hierbij mag alles worden betrokken: lokale rekenkamers, beleidsdoorlichtingen, benchmarks, wetenschappelijke rapporten, andere externe rapportages, EU/OECD rapporten etc.</a:t>
            </a:r>
          </a:p>
          <a:p>
            <a:pPr marL="0" indent="0">
              <a:buNone/>
            </a:pPr>
            <a:endParaRPr lang="nl-NL" altLang="nl-NL" sz="1800" dirty="0">
              <a:solidFill>
                <a:schemeClr val="tx2"/>
              </a:solidFill>
            </a:endParaRPr>
          </a:p>
          <a:p>
            <a:pPr marL="0" indent="0">
              <a:buNone/>
            </a:pPr>
            <a:r>
              <a:rPr lang="nl-NL" altLang="nl-NL" sz="1800" b="1" dirty="0">
                <a:solidFill>
                  <a:schemeClr val="tx2"/>
                </a:solidFill>
              </a:rPr>
              <a:t>Uitkomst</a:t>
            </a:r>
            <a:r>
              <a:rPr lang="nl-NL" altLang="nl-NL" sz="1800" dirty="0">
                <a:solidFill>
                  <a:schemeClr val="tx2"/>
                </a:solidFill>
              </a:rPr>
              <a:t>: technische conclusies, op basis hiervan kan het politieke debat op inhoud gevoerd worden. </a:t>
            </a:r>
          </a:p>
          <a:p>
            <a:pPr marL="0" indent="0">
              <a:buNone/>
            </a:pPr>
            <a:endParaRPr lang="nl-NL" altLang="nl-NL" sz="2400" dirty="0"/>
          </a:p>
        </p:txBody>
      </p:sp>
      <p:sp>
        <p:nvSpPr>
          <p:cNvPr id="4" name="Gelijkbenige driehoek 3"/>
          <p:cNvSpPr/>
          <p:nvPr/>
        </p:nvSpPr>
        <p:spPr>
          <a:xfrm rot="2603990">
            <a:off x="7255292" y="-548114"/>
            <a:ext cx="2843808" cy="1556792"/>
          </a:xfrm>
          <a:prstGeom prst="triangl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 name="Rechte verbindingslijn 4"/>
          <p:cNvCxnSpPr/>
          <p:nvPr/>
        </p:nvCxnSpPr>
        <p:spPr>
          <a:xfrm>
            <a:off x="5868144" y="0"/>
            <a:ext cx="3275856" cy="17728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453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a:xfrm>
            <a:off x="1116013" y="404813"/>
            <a:ext cx="7653337" cy="1143000"/>
          </a:xfrm>
        </p:spPr>
        <p:txBody>
          <a:bodyPr/>
          <a:lstStyle/>
          <a:p>
            <a:r>
              <a:rPr lang="nl-NL" altLang="en-US" sz="5400" dirty="0"/>
              <a:t>Appendix</a:t>
            </a:r>
            <a:endParaRPr lang="en-GB" altLang="en-US" sz="5400" dirty="0"/>
          </a:p>
        </p:txBody>
      </p:sp>
      <p:sp>
        <p:nvSpPr>
          <p:cNvPr id="36867" name="Tijdelijke aanduiding voor inhoud 1"/>
          <p:cNvSpPr>
            <a:spLocks noGrp="1"/>
          </p:cNvSpPr>
          <p:nvPr>
            <p:ph idx="1"/>
          </p:nvPr>
        </p:nvSpPr>
        <p:spPr/>
        <p:txBody>
          <a:bodyPr/>
          <a:lstStyle/>
          <a:p>
            <a:r>
              <a:rPr lang="nl-NL" altLang="nl-NL" sz="2400" dirty="0">
                <a:solidFill>
                  <a:schemeClr val="bg1">
                    <a:lumMod val="75000"/>
                  </a:schemeClr>
                </a:solidFill>
              </a:rPr>
              <a:t>Voorbeelden presentaties begrotings- en verantwoordingsonderzoeken OCW</a:t>
            </a:r>
          </a:p>
          <a:p>
            <a:r>
              <a:rPr lang="nl-NL" altLang="nl-NL" sz="2400" dirty="0">
                <a:solidFill>
                  <a:schemeClr val="bg1">
                    <a:lumMod val="50000"/>
                  </a:schemeClr>
                </a:solidFill>
              </a:rPr>
              <a:t>Verbetering indicatoren in begroting OCW</a:t>
            </a:r>
          </a:p>
        </p:txBody>
      </p:sp>
      <p:sp>
        <p:nvSpPr>
          <p:cNvPr id="4" name="Tekstvak 6"/>
          <p:cNvSpPr txBox="1">
            <a:spLocks noChangeArrowheads="1"/>
          </p:cNvSpPr>
          <p:nvPr/>
        </p:nvSpPr>
        <p:spPr bwMode="auto">
          <a:xfrm>
            <a:off x="8388350" y="6524625"/>
            <a:ext cx="360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nl-NL" sz="800" dirty="0">
                <a:solidFill>
                  <a:srgbClr val="000000"/>
                </a:solidFill>
                <a:latin typeface="Arial" pitchFamily="34" charset="0"/>
                <a:cs typeface="Arial" pitchFamily="34" charset="0"/>
              </a:rPr>
              <a:t>A.9</a:t>
            </a:r>
          </a:p>
        </p:txBody>
      </p:sp>
    </p:spTree>
    <p:extLst>
      <p:ext uri="{BB962C8B-B14F-4D97-AF65-F5344CB8AC3E}">
        <p14:creationId xmlns:p14="http://schemas.microsoft.com/office/powerpoint/2010/main" val="1397755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a:xfrm>
            <a:off x="1095375" y="44450"/>
            <a:ext cx="7653338" cy="1143000"/>
          </a:xfrm>
        </p:spPr>
        <p:txBody>
          <a:bodyPr/>
          <a:lstStyle/>
          <a:p>
            <a:r>
              <a:rPr lang="nl-NL" altLang="nl-NL" sz="2800" dirty="0"/>
              <a:t>6. Indicatoren Onderwijs begroting 2012</a:t>
            </a:r>
            <a:endParaRPr lang="en-GB" altLang="nl-NL"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829948"/>
            <a:ext cx="2952328" cy="587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kstvak 6"/>
          <p:cNvSpPr txBox="1">
            <a:spLocks noChangeArrowheads="1"/>
          </p:cNvSpPr>
          <p:nvPr/>
        </p:nvSpPr>
        <p:spPr bwMode="auto">
          <a:xfrm>
            <a:off x="8388350" y="6524625"/>
            <a:ext cx="5041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nl-NL" sz="800" dirty="0">
                <a:solidFill>
                  <a:srgbClr val="000000"/>
                </a:solidFill>
                <a:latin typeface="Arial" pitchFamily="34" charset="0"/>
                <a:cs typeface="Arial" pitchFamily="34" charset="0"/>
              </a:rPr>
              <a:t>A.10</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0306" y="898426"/>
            <a:ext cx="3296541" cy="5733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2"/>
          <p:cNvSpPr txBox="1">
            <a:spLocks noChangeArrowheads="1"/>
          </p:cNvSpPr>
          <p:nvPr/>
        </p:nvSpPr>
        <p:spPr bwMode="auto">
          <a:xfrm>
            <a:off x="7236296" y="6071380"/>
            <a:ext cx="1873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nl-NL" sz="800" dirty="0">
                <a:solidFill>
                  <a:srgbClr val="000000"/>
                </a:solidFill>
                <a:latin typeface="Arial" pitchFamily="34" charset="0"/>
                <a:cs typeface="Arial" pitchFamily="34" charset="0"/>
              </a:rPr>
              <a:t>Bron: Begroting OCW 2012, p. 21-22</a:t>
            </a:r>
            <a:endParaRPr lang="en-GB" altLang="nl-NL" sz="8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609081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a:xfrm>
            <a:off x="1095375" y="44450"/>
            <a:ext cx="7653338" cy="1143000"/>
          </a:xfrm>
        </p:spPr>
        <p:txBody>
          <a:bodyPr/>
          <a:lstStyle/>
          <a:p>
            <a:r>
              <a:rPr lang="nl-NL" altLang="nl-NL" sz="2800" dirty="0"/>
              <a:t>6. Indicatoren Onderwijs begroting 2017</a:t>
            </a:r>
            <a:endParaRPr lang="en-GB" altLang="nl-NL" sz="2800" dirty="0"/>
          </a:p>
        </p:txBody>
      </p:sp>
      <p:sp>
        <p:nvSpPr>
          <p:cNvPr id="8" name="Tekstvak 6"/>
          <p:cNvSpPr txBox="1">
            <a:spLocks noChangeArrowheads="1"/>
          </p:cNvSpPr>
          <p:nvPr/>
        </p:nvSpPr>
        <p:spPr bwMode="auto">
          <a:xfrm>
            <a:off x="8388350" y="6524625"/>
            <a:ext cx="5041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nl-NL" sz="800" dirty="0">
                <a:solidFill>
                  <a:srgbClr val="000000"/>
                </a:solidFill>
                <a:latin typeface="Arial" pitchFamily="34" charset="0"/>
                <a:cs typeface="Arial" pitchFamily="34" charset="0"/>
              </a:rPr>
              <a:t>A.11</a:t>
            </a:r>
          </a:p>
        </p:txBody>
      </p:sp>
      <p:sp>
        <p:nvSpPr>
          <p:cNvPr id="10" name="Tekstvak 2"/>
          <p:cNvSpPr txBox="1">
            <a:spLocks noChangeArrowheads="1"/>
          </p:cNvSpPr>
          <p:nvPr/>
        </p:nvSpPr>
        <p:spPr bwMode="auto">
          <a:xfrm>
            <a:off x="4763526" y="6381667"/>
            <a:ext cx="36003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nl-NL" sz="800" dirty="0">
                <a:solidFill>
                  <a:srgbClr val="000000"/>
                </a:solidFill>
                <a:latin typeface="Arial" pitchFamily="34" charset="0"/>
                <a:cs typeface="Arial" pitchFamily="34" charset="0"/>
              </a:rPr>
              <a:t>Bron: Begroting OCW 2017, p. 20-26</a:t>
            </a:r>
          </a:p>
          <a:p>
            <a:pPr eaLnBrk="1" fontAlgn="base" hangingPunct="1">
              <a:spcBef>
                <a:spcPct val="0"/>
              </a:spcBef>
              <a:spcAft>
                <a:spcPct val="0"/>
              </a:spcAft>
              <a:buFontTx/>
              <a:buNone/>
            </a:pPr>
            <a:r>
              <a:rPr lang="nl-NL" altLang="nl-NL" sz="800" dirty="0">
                <a:solidFill>
                  <a:srgbClr val="000000"/>
                </a:solidFill>
                <a:latin typeface="Arial" pitchFamily="34" charset="0"/>
                <a:cs typeface="Arial" pitchFamily="34" charset="0"/>
              </a:rPr>
              <a:t>NB. In deze presentatie is alleen de eerste pagina van de indicatorentabel  weergegeven.</a:t>
            </a:r>
            <a:endParaRPr lang="en-GB" altLang="nl-NL" sz="800" dirty="0">
              <a:solidFill>
                <a:srgbClr val="000000"/>
              </a:solidFill>
              <a:latin typeface="Arial" pitchFamily="34" charset="0"/>
              <a:cs typeface="Arial"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89990" y="-10236"/>
            <a:ext cx="5526988" cy="7220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3065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a:xfrm>
            <a:off x="0" y="274638"/>
            <a:ext cx="9144000" cy="1143000"/>
          </a:xfrm>
        </p:spPr>
        <p:txBody>
          <a:bodyPr/>
          <a:lstStyle/>
          <a:p>
            <a:r>
              <a:rPr lang="nl-NL" altLang="nl-NL" dirty="0">
                <a:solidFill>
                  <a:schemeClr val="tx2"/>
                </a:solidFill>
              </a:rPr>
              <a:t>De zes hoofdvragen</a:t>
            </a:r>
          </a:p>
        </p:txBody>
      </p:sp>
      <p:sp>
        <p:nvSpPr>
          <p:cNvPr id="18435" name="Tijdelijke aanduiding voor inhoud 2"/>
          <p:cNvSpPr>
            <a:spLocks noGrp="1"/>
          </p:cNvSpPr>
          <p:nvPr>
            <p:ph idx="1"/>
          </p:nvPr>
        </p:nvSpPr>
        <p:spPr>
          <a:xfrm>
            <a:off x="1143000" y="1520824"/>
            <a:ext cx="6724650" cy="4572472"/>
          </a:xfrm>
        </p:spPr>
        <p:txBody>
          <a:bodyPr>
            <a:normAutofit/>
          </a:bodyPr>
          <a:lstStyle/>
          <a:p>
            <a:pPr marL="0" indent="0">
              <a:buNone/>
            </a:pPr>
            <a:r>
              <a:rPr lang="nl-NL" altLang="nl-NL" sz="1800" dirty="0">
                <a:solidFill>
                  <a:schemeClr val="tx2"/>
                </a:solidFill>
              </a:rPr>
              <a:t>In de methodiek vanuit Den Haag gebruiken we de volgende zes hoofdvragen om een begroting of jaarrekening door te lopen: </a:t>
            </a:r>
          </a:p>
          <a:p>
            <a:pPr marL="0" indent="0">
              <a:buNone/>
            </a:pPr>
            <a:endParaRPr lang="nl-NL" altLang="nl-NL" sz="1800" dirty="0">
              <a:solidFill>
                <a:schemeClr val="tx2"/>
              </a:solidFill>
            </a:endParaRPr>
          </a:p>
          <a:p>
            <a:pPr marL="457200" indent="-457200">
              <a:buAutoNum type="arabicPeriod"/>
            </a:pPr>
            <a:r>
              <a:rPr lang="nl-NL" altLang="nl-NL" sz="1800" dirty="0">
                <a:solidFill>
                  <a:schemeClr val="tx2"/>
                </a:solidFill>
              </a:rPr>
              <a:t>Wat is het beeld van het beleidsterrein op hoofdlijnen?</a:t>
            </a:r>
          </a:p>
          <a:p>
            <a:pPr marL="457200" indent="-457200">
              <a:buAutoNum type="arabicPeriod"/>
            </a:pPr>
            <a:r>
              <a:rPr lang="nl-NL" altLang="nl-NL" sz="1800" dirty="0">
                <a:solidFill>
                  <a:schemeClr val="tx2"/>
                </a:solidFill>
              </a:rPr>
              <a:t>Welke doelen zijn er gepland/ behaald?</a:t>
            </a:r>
          </a:p>
          <a:p>
            <a:pPr marL="457200" indent="-457200">
              <a:buAutoNum type="arabicPeriod"/>
            </a:pPr>
            <a:r>
              <a:rPr lang="nl-NL" altLang="nl-NL" sz="1800" dirty="0">
                <a:solidFill>
                  <a:schemeClr val="tx2"/>
                </a:solidFill>
              </a:rPr>
              <a:t>Welke prestaties zijn er gepland/ geleverd?</a:t>
            </a:r>
          </a:p>
          <a:p>
            <a:pPr marL="457200" indent="-457200">
              <a:buAutoNum type="arabicPeriod"/>
            </a:pPr>
            <a:r>
              <a:rPr lang="nl-NL" altLang="nl-NL" sz="1800" dirty="0">
                <a:solidFill>
                  <a:schemeClr val="tx2"/>
                </a:solidFill>
              </a:rPr>
              <a:t>Wat gaat het kosten/ heeft het gekost?</a:t>
            </a:r>
          </a:p>
          <a:p>
            <a:pPr marL="457200" indent="-457200">
              <a:buAutoNum type="arabicPeriod"/>
            </a:pPr>
            <a:r>
              <a:rPr lang="nl-NL" altLang="nl-NL" sz="1800" dirty="0">
                <a:solidFill>
                  <a:schemeClr val="tx2"/>
                </a:solidFill>
              </a:rPr>
              <a:t>Wat is het oordeel over de rechtmatigheid, doeltreffendheid en doelmatigheid?</a:t>
            </a:r>
          </a:p>
          <a:p>
            <a:pPr marL="457200" indent="-457200">
              <a:buAutoNum type="arabicPeriod"/>
            </a:pPr>
            <a:r>
              <a:rPr lang="nl-NL" altLang="nl-NL" sz="1800" dirty="0">
                <a:solidFill>
                  <a:schemeClr val="tx2"/>
                </a:solidFill>
              </a:rPr>
              <a:t>Welke aanbevelingen heb ik als rapporteur voor de commissie (of gemeenteraad)? </a:t>
            </a:r>
          </a:p>
          <a:p>
            <a:pPr marL="0" indent="0">
              <a:buNone/>
            </a:pPr>
            <a:endParaRPr lang="nl-NL" altLang="nl-NL" sz="2400" dirty="0"/>
          </a:p>
        </p:txBody>
      </p:sp>
      <p:sp>
        <p:nvSpPr>
          <p:cNvPr id="4" name="Gelijkbenige driehoek 3"/>
          <p:cNvSpPr/>
          <p:nvPr/>
        </p:nvSpPr>
        <p:spPr>
          <a:xfrm rot="2603990">
            <a:off x="7255292" y="-548114"/>
            <a:ext cx="2843808" cy="1556792"/>
          </a:xfrm>
          <a:prstGeom prst="triangl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 name="Rechte verbindingslijn 4"/>
          <p:cNvCxnSpPr/>
          <p:nvPr/>
        </p:nvCxnSpPr>
        <p:spPr>
          <a:xfrm>
            <a:off x="5868144" y="0"/>
            <a:ext cx="3275856" cy="17728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366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pPr algn="l"/>
            <a:r>
              <a:rPr lang="nl-NL" altLang="nl-NL" dirty="0">
                <a:solidFill>
                  <a:schemeClr val="tx2"/>
                </a:solidFill>
              </a:rPr>
              <a:t>Helpt het?</a:t>
            </a:r>
          </a:p>
        </p:txBody>
      </p:sp>
      <p:sp>
        <p:nvSpPr>
          <p:cNvPr id="18435" name="Tijdelijke aanduiding voor inhoud 2"/>
          <p:cNvSpPr>
            <a:spLocks noGrp="1"/>
          </p:cNvSpPr>
          <p:nvPr>
            <p:ph idx="1"/>
          </p:nvPr>
        </p:nvSpPr>
        <p:spPr>
          <a:xfrm>
            <a:off x="1143000" y="1520824"/>
            <a:ext cx="7534196" cy="4860504"/>
          </a:xfrm>
        </p:spPr>
        <p:txBody>
          <a:bodyPr>
            <a:normAutofit fontScale="77500" lnSpcReduction="20000"/>
          </a:bodyPr>
          <a:lstStyle/>
          <a:p>
            <a:pPr marL="0" indent="0">
              <a:buNone/>
            </a:pPr>
            <a:r>
              <a:rPr lang="nl-NL" altLang="nl-NL" sz="2300" i="1" dirty="0">
                <a:solidFill>
                  <a:schemeClr val="tx2"/>
                </a:solidFill>
              </a:rPr>
              <a:t>1. Versterking informatie- en controlepositie van Kamer- /Staten-/Raadsleden</a:t>
            </a:r>
          </a:p>
          <a:p>
            <a:r>
              <a:rPr lang="nl-NL" altLang="nl-NL" sz="2300" dirty="0">
                <a:solidFill>
                  <a:schemeClr val="tx2"/>
                </a:solidFill>
              </a:rPr>
              <a:t>Inzicht in financiële complexe stromen</a:t>
            </a:r>
          </a:p>
          <a:p>
            <a:r>
              <a:rPr lang="nl-NL" altLang="nl-NL" sz="2300" dirty="0">
                <a:solidFill>
                  <a:schemeClr val="tx2"/>
                </a:solidFill>
              </a:rPr>
              <a:t>Goede besteding van belastinggeld (</a:t>
            </a:r>
            <a:r>
              <a:rPr lang="nl-NL" altLang="nl-NL" sz="2300" dirty="0" err="1">
                <a:solidFill>
                  <a:schemeClr val="tx2"/>
                </a:solidFill>
              </a:rPr>
              <a:t>ea</a:t>
            </a:r>
            <a:r>
              <a:rPr lang="nl-NL" altLang="nl-NL" sz="2300" dirty="0">
                <a:solidFill>
                  <a:schemeClr val="tx2"/>
                </a:solidFill>
              </a:rPr>
              <a:t> en </a:t>
            </a:r>
            <a:r>
              <a:rPr lang="nl-NL" altLang="nl-NL" sz="2300" dirty="0" err="1">
                <a:solidFill>
                  <a:schemeClr val="tx2"/>
                </a:solidFill>
              </a:rPr>
              <a:t>ep</a:t>
            </a:r>
            <a:r>
              <a:rPr lang="nl-NL" altLang="nl-NL" sz="2300" dirty="0">
                <a:solidFill>
                  <a:schemeClr val="tx2"/>
                </a:solidFill>
              </a:rPr>
              <a:t>)</a:t>
            </a:r>
          </a:p>
          <a:p>
            <a:r>
              <a:rPr lang="nl-NL" altLang="nl-NL" sz="2300" dirty="0">
                <a:solidFill>
                  <a:schemeClr val="tx2"/>
                </a:solidFill>
              </a:rPr>
              <a:t>Doelmatigheid van beleid/effecten (</a:t>
            </a:r>
            <a:r>
              <a:rPr lang="nl-NL" altLang="nl-NL" sz="2300" dirty="0" err="1">
                <a:solidFill>
                  <a:schemeClr val="tx2"/>
                </a:solidFill>
              </a:rPr>
              <a:t>ea</a:t>
            </a:r>
            <a:r>
              <a:rPr lang="nl-NL" altLang="nl-NL" sz="2300" dirty="0">
                <a:solidFill>
                  <a:schemeClr val="tx2"/>
                </a:solidFill>
              </a:rPr>
              <a:t> en </a:t>
            </a:r>
            <a:r>
              <a:rPr lang="nl-NL" altLang="nl-NL" sz="2300" dirty="0" err="1">
                <a:solidFill>
                  <a:schemeClr val="tx2"/>
                </a:solidFill>
              </a:rPr>
              <a:t>ep</a:t>
            </a:r>
            <a:r>
              <a:rPr lang="nl-NL" altLang="nl-NL" sz="2300" dirty="0">
                <a:solidFill>
                  <a:schemeClr val="tx2"/>
                </a:solidFill>
              </a:rPr>
              <a:t>)</a:t>
            </a:r>
          </a:p>
          <a:p>
            <a:r>
              <a:rPr lang="nl-NL" altLang="nl-NL" sz="2300" dirty="0">
                <a:solidFill>
                  <a:schemeClr val="tx2"/>
                </a:solidFill>
              </a:rPr>
              <a:t>Focussering op de belangrijkste aandachtspunten</a:t>
            </a:r>
          </a:p>
          <a:p>
            <a:pPr marL="0" indent="0">
              <a:buNone/>
            </a:pPr>
            <a:endParaRPr lang="nl-NL" altLang="nl-NL" sz="2300" dirty="0">
              <a:solidFill>
                <a:schemeClr val="tx2"/>
              </a:solidFill>
            </a:endParaRPr>
          </a:p>
          <a:p>
            <a:pPr marL="0" indent="0">
              <a:buNone/>
            </a:pPr>
            <a:r>
              <a:rPr lang="nl-NL" altLang="nl-NL" sz="2300" i="1" dirty="0">
                <a:solidFill>
                  <a:schemeClr val="tx2"/>
                </a:solidFill>
              </a:rPr>
              <a:t>2. Professionaliseren werkwijze</a:t>
            </a:r>
          </a:p>
          <a:p>
            <a:r>
              <a:rPr lang="nl-NL" altLang="nl-NL" sz="2300" dirty="0">
                <a:solidFill>
                  <a:schemeClr val="tx2"/>
                </a:solidFill>
              </a:rPr>
              <a:t>Efficiënt gezamenlijk invulling geven aan formele verantwoordelijkheden</a:t>
            </a:r>
          </a:p>
          <a:p>
            <a:r>
              <a:rPr lang="nl-NL" altLang="nl-NL" sz="2300" dirty="0">
                <a:solidFill>
                  <a:schemeClr val="tx2"/>
                </a:solidFill>
              </a:rPr>
              <a:t>De verantwoordingsdocumenten beter gebruiken</a:t>
            </a:r>
          </a:p>
          <a:p>
            <a:pPr marL="457200" indent="-457200">
              <a:buFont typeface="+mj-lt"/>
              <a:buAutoNum type="arabicPeriod"/>
            </a:pPr>
            <a:endParaRPr lang="nl-NL" altLang="nl-NL" sz="2300" dirty="0">
              <a:solidFill>
                <a:schemeClr val="tx2"/>
              </a:solidFill>
            </a:endParaRPr>
          </a:p>
          <a:p>
            <a:pPr marL="0" indent="0">
              <a:buNone/>
            </a:pPr>
            <a:r>
              <a:rPr lang="nl-NL" altLang="nl-NL" sz="2300" i="1" dirty="0">
                <a:solidFill>
                  <a:schemeClr val="tx2"/>
                </a:solidFill>
              </a:rPr>
              <a:t>3. Voorspelbaarheid/ lange termijn vaste koers</a:t>
            </a:r>
          </a:p>
          <a:p>
            <a:r>
              <a:rPr lang="nl-NL" altLang="nl-NL" sz="2300" dirty="0">
                <a:solidFill>
                  <a:schemeClr val="tx2"/>
                </a:solidFill>
              </a:rPr>
              <a:t>Korte en lange termijn doelen</a:t>
            </a:r>
          </a:p>
          <a:p>
            <a:r>
              <a:rPr lang="nl-NL" altLang="nl-NL" sz="2300" dirty="0">
                <a:solidFill>
                  <a:schemeClr val="tx2"/>
                </a:solidFill>
              </a:rPr>
              <a:t>Vaste jaarlijkse cyclus ‘’ex ante- ex post’’</a:t>
            </a:r>
          </a:p>
          <a:p>
            <a:pPr marL="457200" indent="-457200">
              <a:buFont typeface="+mj-lt"/>
              <a:buAutoNum type="arabicPeriod"/>
            </a:pPr>
            <a:endParaRPr lang="nl-NL" altLang="nl-NL" sz="2300" dirty="0">
              <a:solidFill>
                <a:schemeClr val="tx2"/>
              </a:solidFill>
            </a:endParaRPr>
          </a:p>
          <a:p>
            <a:pPr marL="0" indent="0">
              <a:buNone/>
            </a:pPr>
            <a:r>
              <a:rPr lang="nl-NL" altLang="nl-NL" sz="2300" i="1" dirty="0">
                <a:solidFill>
                  <a:schemeClr val="tx2"/>
                </a:solidFill>
              </a:rPr>
              <a:t>4. Transparantie naar buiten</a:t>
            </a:r>
          </a:p>
          <a:p>
            <a:r>
              <a:rPr lang="nl-NL" altLang="nl-NL" sz="2300" dirty="0">
                <a:solidFill>
                  <a:schemeClr val="tx2"/>
                </a:solidFill>
              </a:rPr>
              <a:t>Communicatie over belangrijkste doelen, middelen en de resultaten van de controle door volksvertegenwoordigers</a:t>
            </a:r>
          </a:p>
          <a:p>
            <a:pPr marL="0" indent="0">
              <a:buNone/>
            </a:pPr>
            <a:endParaRPr lang="nl-NL" altLang="nl-NL" sz="2400" dirty="0"/>
          </a:p>
        </p:txBody>
      </p:sp>
      <p:sp>
        <p:nvSpPr>
          <p:cNvPr id="4" name="Gelijkbenige driehoek 3"/>
          <p:cNvSpPr/>
          <p:nvPr/>
        </p:nvSpPr>
        <p:spPr>
          <a:xfrm rot="2603990">
            <a:off x="7255292" y="-548114"/>
            <a:ext cx="2843808" cy="1556792"/>
          </a:xfrm>
          <a:prstGeom prst="triangl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 name="Rechte verbindingslijn 4"/>
          <p:cNvCxnSpPr/>
          <p:nvPr/>
        </p:nvCxnSpPr>
        <p:spPr>
          <a:xfrm>
            <a:off x="5868144" y="0"/>
            <a:ext cx="3275856" cy="17728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332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pPr algn="l"/>
            <a:r>
              <a:rPr lang="nl-NL" altLang="nl-NL" dirty="0">
                <a:solidFill>
                  <a:schemeClr val="tx2"/>
                </a:solidFill>
              </a:rPr>
              <a:t>Methode bij gemeenten</a:t>
            </a:r>
          </a:p>
        </p:txBody>
      </p:sp>
      <p:sp>
        <p:nvSpPr>
          <p:cNvPr id="18435" name="Tijdelijke aanduiding voor inhoud 2"/>
          <p:cNvSpPr>
            <a:spLocks noGrp="1"/>
          </p:cNvSpPr>
          <p:nvPr>
            <p:ph idx="1"/>
          </p:nvPr>
        </p:nvSpPr>
        <p:spPr>
          <a:xfrm>
            <a:off x="1143000" y="1520824"/>
            <a:ext cx="7534196" cy="4860504"/>
          </a:xfrm>
        </p:spPr>
        <p:txBody>
          <a:bodyPr>
            <a:normAutofit lnSpcReduction="10000"/>
          </a:bodyPr>
          <a:lstStyle/>
          <a:p>
            <a:pPr marL="0" indent="0">
              <a:buNone/>
            </a:pPr>
            <a:r>
              <a:rPr lang="nl-NL" altLang="nl-NL" sz="1800" i="1" dirty="0">
                <a:solidFill>
                  <a:schemeClr val="tx2"/>
                </a:solidFill>
              </a:rPr>
              <a:t>Aanbevelingen afstudeerscriptie Wesley Boer</a:t>
            </a:r>
          </a:p>
          <a:p>
            <a:pPr marL="0" indent="0">
              <a:buNone/>
            </a:pPr>
            <a:endParaRPr lang="nl-NL" altLang="nl-NL" sz="1800" i="1" dirty="0">
              <a:solidFill>
                <a:schemeClr val="tx2"/>
              </a:solidFill>
            </a:endParaRPr>
          </a:p>
          <a:p>
            <a:pPr>
              <a:buFont typeface="+mj-lt"/>
              <a:buAutoNum type="arabicPeriod"/>
            </a:pPr>
            <a:r>
              <a:rPr lang="nl-NL" altLang="nl-NL" sz="1800" dirty="0">
                <a:solidFill>
                  <a:schemeClr val="tx2"/>
                </a:solidFill>
              </a:rPr>
              <a:t>Laat raadsleden de toegevoegde waarde ervaren door relevante en concrete conclusies en aanbevelingen,</a:t>
            </a:r>
          </a:p>
          <a:p>
            <a:pPr>
              <a:buFont typeface="+mj-lt"/>
              <a:buAutoNum type="arabicPeriod"/>
            </a:pPr>
            <a:endParaRPr lang="nl-NL" altLang="nl-NL" sz="1800" dirty="0">
              <a:solidFill>
                <a:schemeClr val="tx2"/>
              </a:solidFill>
            </a:endParaRPr>
          </a:p>
          <a:p>
            <a:pPr>
              <a:buFont typeface="+mj-lt"/>
              <a:buAutoNum type="arabicPeriod"/>
            </a:pPr>
            <a:r>
              <a:rPr lang="nl-NL" altLang="nl-NL" sz="1800" dirty="0">
                <a:solidFill>
                  <a:schemeClr val="tx2"/>
                </a:solidFill>
              </a:rPr>
              <a:t>Voer de methode uit per raadscommissie, op het niveau van begrotingsprogramma’s,</a:t>
            </a:r>
          </a:p>
          <a:p>
            <a:pPr>
              <a:buFont typeface="+mj-lt"/>
              <a:buAutoNum type="arabicPeriod"/>
            </a:pPr>
            <a:endParaRPr lang="nl-NL" altLang="nl-NL" sz="1800" dirty="0">
              <a:solidFill>
                <a:schemeClr val="tx2"/>
              </a:solidFill>
            </a:endParaRPr>
          </a:p>
          <a:p>
            <a:pPr>
              <a:buFont typeface="+mj-lt"/>
              <a:buAutoNum type="arabicPeriod"/>
            </a:pPr>
            <a:r>
              <a:rPr lang="nl-NL" altLang="nl-NL" sz="1800" dirty="0">
                <a:solidFill>
                  <a:schemeClr val="tx2"/>
                </a:solidFill>
              </a:rPr>
              <a:t>Maak afspraken tussen raad en college om de rapporteurs vroegtijdig toegang te geven tot de begroting of jaarrekening, zodat vlak na de publicatie de bevindingen gepresenteerd kunnen worden </a:t>
            </a:r>
          </a:p>
          <a:p>
            <a:pPr>
              <a:buFont typeface="+mj-lt"/>
              <a:buAutoNum type="arabicPeriod"/>
            </a:pPr>
            <a:endParaRPr lang="nl-NL" altLang="nl-NL" sz="1800" dirty="0">
              <a:solidFill>
                <a:schemeClr val="tx2"/>
              </a:solidFill>
            </a:endParaRPr>
          </a:p>
          <a:p>
            <a:pPr>
              <a:buFont typeface="+mj-lt"/>
              <a:buAutoNum type="arabicPeriod"/>
            </a:pPr>
            <a:r>
              <a:rPr lang="nl-NL" altLang="nl-NL" sz="1800" dirty="0">
                <a:solidFill>
                  <a:schemeClr val="tx2"/>
                </a:solidFill>
              </a:rPr>
              <a:t>Creëer ruimte in het vergaderschema voor de methode;</a:t>
            </a:r>
          </a:p>
          <a:p>
            <a:pPr>
              <a:buFont typeface="+mj-lt"/>
              <a:buAutoNum type="arabicPeriod"/>
            </a:pPr>
            <a:endParaRPr lang="nl-NL" altLang="nl-NL" sz="1800" dirty="0">
              <a:solidFill>
                <a:schemeClr val="tx2"/>
              </a:solidFill>
            </a:endParaRPr>
          </a:p>
          <a:p>
            <a:pPr>
              <a:buFont typeface="+mj-lt"/>
              <a:buAutoNum type="arabicPeriod"/>
            </a:pPr>
            <a:r>
              <a:rPr lang="nl-NL" altLang="nl-NL" sz="1800" dirty="0">
                <a:solidFill>
                  <a:schemeClr val="tx2"/>
                </a:solidFill>
              </a:rPr>
              <a:t>Maak gebruik van het format ‘methode Duisenberg bij gemeenten’ om structuur aan te brengen in de rapportage.   </a:t>
            </a:r>
          </a:p>
          <a:p>
            <a:pPr marL="0" indent="0">
              <a:buNone/>
            </a:pPr>
            <a:endParaRPr lang="nl-NL" altLang="nl-NL" sz="1800" dirty="0">
              <a:solidFill>
                <a:schemeClr val="tx2"/>
              </a:solidFill>
            </a:endParaRPr>
          </a:p>
          <a:p>
            <a:pPr marL="0" indent="0">
              <a:buNone/>
            </a:pPr>
            <a:endParaRPr lang="nl-NL" altLang="nl-NL" sz="1800" dirty="0"/>
          </a:p>
        </p:txBody>
      </p:sp>
      <p:sp>
        <p:nvSpPr>
          <p:cNvPr id="4" name="Gelijkbenige driehoek 3"/>
          <p:cNvSpPr/>
          <p:nvPr/>
        </p:nvSpPr>
        <p:spPr>
          <a:xfrm rot="2603990">
            <a:off x="7255292" y="-548114"/>
            <a:ext cx="2843808" cy="1556792"/>
          </a:xfrm>
          <a:prstGeom prst="triangl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 name="Rechte verbindingslijn 4"/>
          <p:cNvCxnSpPr/>
          <p:nvPr/>
        </p:nvCxnSpPr>
        <p:spPr>
          <a:xfrm>
            <a:off x="5868144" y="0"/>
            <a:ext cx="3275856" cy="17728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53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pPr algn="l"/>
            <a:r>
              <a:rPr lang="nl-NL" altLang="nl-NL" dirty="0">
                <a:solidFill>
                  <a:schemeClr val="tx2"/>
                </a:solidFill>
              </a:rPr>
              <a:t>Evaluatie methode Eindhoven</a:t>
            </a:r>
          </a:p>
        </p:txBody>
      </p:sp>
      <p:sp>
        <p:nvSpPr>
          <p:cNvPr id="18435" name="Tijdelijke aanduiding voor inhoud 2"/>
          <p:cNvSpPr>
            <a:spLocks noGrp="1"/>
          </p:cNvSpPr>
          <p:nvPr>
            <p:ph idx="1"/>
          </p:nvPr>
        </p:nvSpPr>
        <p:spPr>
          <a:xfrm>
            <a:off x="1143000" y="1520824"/>
            <a:ext cx="7534196" cy="4860504"/>
          </a:xfrm>
        </p:spPr>
        <p:txBody>
          <a:bodyPr>
            <a:normAutofit/>
          </a:bodyPr>
          <a:lstStyle/>
          <a:p>
            <a:pPr marL="0" indent="0">
              <a:buNone/>
            </a:pPr>
            <a:r>
              <a:rPr lang="nl-NL" altLang="nl-NL" sz="1800" i="1" dirty="0">
                <a:solidFill>
                  <a:schemeClr val="tx2"/>
                </a:solidFill>
              </a:rPr>
              <a:t>Belangrijkste lessen en aandachtspunten</a:t>
            </a:r>
          </a:p>
          <a:p>
            <a:pPr marL="0" indent="0">
              <a:buNone/>
            </a:pPr>
            <a:endParaRPr lang="nl-NL" altLang="nl-NL" sz="1800" dirty="0">
              <a:solidFill>
                <a:schemeClr val="tx2"/>
              </a:solidFill>
            </a:endParaRPr>
          </a:p>
          <a:p>
            <a:pPr>
              <a:buFont typeface="+mj-lt"/>
              <a:buAutoNum type="arabicPeriod"/>
            </a:pPr>
            <a:r>
              <a:rPr lang="nl-NL" altLang="nl-NL" sz="1800" dirty="0">
                <a:solidFill>
                  <a:schemeClr val="tx2"/>
                </a:solidFill>
              </a:rPr>
              <a:t>Bleek dat zowel raad, college en de organisatie geen inzicht hadden op bepaalde zaken in het sociaal domein. De aandachtspunten zijn ontdekt. </a:t>
            </a:r>
          </a:p>
          <a:p>
            <a:pPr>
              <a:buFont typeface="+mj-lt"/>
              <a:buAutoNum type="arabicPeriod"/>
            </a:pPr>
            <a:endParaRPr lang="nl-NL" altLang="nl-NL" sz="1800" dirty="0">
              <a:solidFill>
                <a:schemeClr val="tx2"/>
              </a:solidFill>
            </a:endParaRPr>
          </a:p>
          <a:p>
            <a:pPr>
              <a:buFont typeface="+mj-lt"/>
              <a:buAutoNum type="arabicPeriod"/>
            </a:pPr>
            <a:r>
              <a:rPr lang="nl-NL" altLang="nl-NL" sz="1800" dirty="0">
                <a:solidFill>
                  <a:schemeClr val="tx2"/>
                </a:solidFill>
              </a:rPr>
              <a:t>Methode is goed ontvangen, veel naar verwezen in het debat. </a:t>
            </a:r>
          </a:p>
          <a:p>
            <a:pPr>
              <a:buFont typeface="+mj-lt"/>
              <a:buAutoNum type="arabicPeriod"/>
            </a:pPr>
            <a:endParaRPr lang="nl-NL" altLang="nl-NL" sz="1800" dirty="0">
              <a:solidFill>
                <a:schemeClr val="tx2"/>
              </a:solidFill>
            </a:endParaRPr>
          </a:p>
          <a:p>
            <a:pPr>
              <a:buFont typeface="+mj-lt"/>
              <a:buAutoNum type="arabicPeriod"/>
            </a:pPr>
            <a:r>
              <a:rPr lang="nl-NL" altLang="nl-NL" sz="1800" dirty="0">
                <a:solidFill>
                  <a:schemeClr val="tx2"/>
                </a:solidFill>
              </a:rPr>
              <a:t>Volgend jaar proberen om de methode beter te integreren in de P&amp;C-cyclus. </a:t>
            </a:r>
          </a:p>
          <a:p>
            <a:pPr>
              <a:buFont typeface="+mj-lt"/>
              <a:buAutoNum type="arabicPeriod"/>
            </a:pPr>
            <a:endParaRPr lang="nl-NL" altLang="nl-NL" sz="1800" dirty="0">
              <a:solidFill>
                <a:schemeClr val="tx2"/>
              </a:solidFill>
            </a:endParaRPr>
          </a:p>
          <a:p>
            <a:pPr>
              <a:buFont typeface="+mj-lt"/>
              <a:buAutoNum type="arabicPeriod"/>
            </a:pPr>
            <a:r>
              <a:rPr lang="nl-NL" altLang="nl-NL" sz="1800" dirty="0">
                <a:solidFill>
                  <a:schemeClr val="tx2"/>
                </a:solidFill>
              </a:rPr>
              <a:t>.</a:t>
            </a:r>
          </a:p>
          <a:p>
            <a:pPr>
              <a:buFont typeface="+mj-lt"/>
              <a:buAutoNum type="arabicPeriod"/>
            </a:pPr>
            <a:endParaRPr lang="nl-NL" altLang="nl-NL" sz="1800" dirty="0">
              <a:solidFill>
                <a:schemeClr val="tx2"/>
              </a:solidFill>
            </a:endParaRPr>
          </a:p>
          <a:p>
            <a:pPr>
              <a:buFont typeface="+mj-lt"/>
              <a:buAutoNum type="arabicPeriod"/>
            </a:pPr>
            <a:r>
              <a:rPr lang="nl-NL" altLang="nl-NL" sz="1800" dirty="0">
                <a:solidFill>
                  <a:schemeClr val="tx2"/>
                </a:solidFill>
              </a:rPr>
              <a:t>.</a:t>
            </a:r>
          </a:p>
          <a:p>
            <a:pPr>
              <a:buFont typeface="+mj-lt"/>
              <a:buAutoNum type="arabicPeriod"/>
            </a:pPr>
            <a:endParaRPr lang="nl-NL" altLang="nl-NL" sz="1800" dirty="0">
              <a:solidFill>
                <a:schemeClr val="tx2"/>
              </a:solidFill>
            </a:endParaRPr>
          </a:p>
          <a:p>
            <a:pPr>
              <a:buFont typeface="+mj-lt"/>
              <a:buAutoNum type="arabicPeriod"/>
            </a:pPr>
            <a:endParaRPr lang="nl-NL" altLang="nl-NL" sz="1800" dirty="0">
              <a:solidFill>
                <a:schemeClr val="tx2"/>
              </a:solidFill>
            </a:endParaRPr>
          </a:p>
          <a:p>
            <a:pPr marL="0" indent="0">
              <a:buNone/>
            </a:pPr>
            <a:endParaRPr lang="nl-NL" altLang="nl-NL" sz="1800" dirty="0">
              <a:solidFill>
                <a:schemeClr val="tx2"/>
              </a:solidFill>
            </a:endParaRPr>
          </a:p>
          <a:p>
            <a:pPr marL="0" indent="0">
              <a:buNone/>
            </a:pPr>
            <a:endParaRPr lang="nl-NL" altLang="nl-NL" sz="2400" dirty="0">
              <a:solidFill>
                <a:schemeClr val="tx2"/>
              </a:solidFill>
            </a:endParaRPr>
          </a:p>
        </p:txBody>
      </p:sp>
      <p:sp>
        <p:nvSpPr>
          <p:cNvPr id="4" name="Gelijkbenige driehoek 3"/>
          <p:cNvSpPr/>
          <p:nvPr/>
        </p:nvSpPr>
        <p:spPr>
          <a:xfrm rot="2603990">
            <a:off x="7255292" y="-548114"/>
            <a:ext cx="2843808" cy="1556792"/>
          </a:xfrm>
          <a:prstGeom prst="triangl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 name="Rechte verbindingslijn 4"/>
          <p:cNvCxnSpPr/>
          <p:nvPr/>
        </p:nvCxnSpPr>
        <p:spPr>
          <a:xfrm>
            <a:off x="5868144" y="0"/>
            <a:ext cx="3275856" cy="17728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596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pPr algn="l"/>
            <a:r>
              <a:rPr lang="nl-NL" altLang="nl-NL" dirty="0">
                <a:solidFill>
                  <a:schemeClr val="tx2"/>
                </a:solidFill>
              </a:rPr>
              <a:t>Wij helpen jullie graag!</a:t>
            </a:r>
          </a:p>
        </p:txBody>
      </p:sp>
      <p:sp>
        <p:nvSpPr>
          <p:cNvPr id="18435" name="Tijdelijke aanduiding voor inhoud 2"/>
          <p:cNvSpPr>
            <a:spLocks noGrp="1"/>
          </p:cNvSpPr>
          <p:nvPr>
            <p:ph idx="1"/>
          </p:nvPr>
        </p:nvSpPr>
        <p:spPr>
          <a:xfrm>
            <a:off x="1143000" y="1417638"/>
            <a:ext cx="7749480" cy="5251722"/>
          </a:xfrm>
        </p:spPr>
        <p:txBody>
          <a:bodyPr>
            <a:normAutofit/>
          </a:bodyPr>
          <a:lstStyle/>
          <a:p>
            <a:pPr marL="0" indent="0">
              <a:buNone/>
            </a:pPr>
            <a:r>
              <a:rPr lang="nl-NL" altLang="nl-NL" sz="2400" dirty="0">
                <a:solidFill>
                  <a:schemeClr val="tx2"/>
                </a:solidFill>
              </a:rPr>
              <a:t>Pieter Duisenberg</a:t>
            </a:r>
          </a:p>
          <a:p>
            <a:pPr marL="0" indent="0">
              <a:buNone/>
            </a:pPr>
            <a:r>
              <a:rPr lang="nl-NL" altLang="nl-NL" sz="1600" i="1" dirty="0">
                <a:solidFill>
                  <a:schemeClr val="tx2"/>
                </a:solidFill>
              </a:rPr>
              <a:t>Ex- Tweede Kamerlid</a:t>
            </a:r>
          </a:p>
          <a:p>
            <a:pPr marL="0" indent="0">
              <a:buNone/>
            </a:pPr>
            <a:r>
              <a:rPr lang="nl-NL" altLang="nl-NL" sz="2000" dirty="0">
                <a:solidFill>
                  <a:schemeClr val="tx2"/>
                </a:solidFill>
                <a:hlinkClick r:id="rId2"/>
              </a:rPr>
              <a:t>Pieter.duisenberg@gmail.com</a:t>
            </a:r>
            <a:r>
              <a:rPr lang="nl-NL" altLang="nl-NL" sz="2000" dirty="0">
                <a:solidFill>
                  <a:schemeClr val="tx2"/>
                </a:solidFill>
              </a:rPr>
              <a:t> </a:t>
            </a:r>
          </a:p>
          <a:p>
            <a:pPr marL="0" indent="0">
              <a:buNone/>
            </a:pPr>
            <a:endParaRPr lang="nl-NL" altLang="nl-NL" sz="2400" dirty="0">
              <a:solidFill>
                <a:schemeClr val="tx2"/>
              </a:solidFill>
            </a:endParaRPr>
          </a:p>
          <a:p>
            <a:pPr marL="0" indent="0">
              <a:buNone/>
            </a:pPr>
            <a:r>
              <a:rPr lang="nl-NL" altLang="nl-NL" sz="2400" dirty="0">
                <a:solidFill>
                  <a:schemeClr val="tx2"/>
                </a:solidFill>
              </a:rPr>
              <a:t>Liesbeth </a:t>
            </a:r>
            <a:r>
              <a:rPr lang="nl-NL" altLang="nl-NL" sz="2400" dirty="0" err="1">
                <a:solidFill>
                  <a:schemeClr val="tx2"/>
                </a:solidFill>
              </a:rPr>
              <a:t>Reekers</a:t>
            </a:r>
            <a:endParaRPr lang="nl-NL" altLang="nl-NL" sz="2400" dirty="0">
              <a:solidFill>
                <a:schemeClr val="tx2"/>
              </a:solidFill>
            </a:endParaRPr>
          </a:p>
          <a:p>
            <a:pPr marL="0" indent="0">
              <a:buNone/>
            </a:pPr>
            <a:r>
              <a:rPr lang="nl-NL" altLang="nl-NL" sz="1600" i="1" dirty="0">
                <a:solidFill>
                  <a:schemeClr val="tx2"/>
                </a:solidFill>
              </a:rPr>
              <a:t>Ex- Analist Tweede Kamer</a:t>
            </a:r>
            <a:r>
              <a:rPr lang="nl-NL" altLang="nl-NL" sz="1600" dirty="0">
                <a:solidFill>
                  <a:schemeClr val="tx2"/>
                </a:solidFill>
              </a:rPr>
              <a:t>, </a:t>
            </a:r>
            <a:r>
              <a:rPr lang="nl-NL" altLang="nl-NL" sz="1600" i="1" dirty="0">
                <a:solidFill>
                  <a:schemeClr val="tx2"/>
                </a:solidFill>
              </a:rPr>
              <a:t>Bureau Onderzoek en Rijksuitgaven </a:t>
            </a:r>
          </a:p>
          <a:p>
            <a:pPr marL="0" indent="0">
              <a:buNone/>
            </a:pPr>
            <a:r>
              <a:rPr lang="nl-NL" altLang="nl-NL" sz="2000" dirty="0">
                <a:solidFill>
                  <a:schemeClr val="tx2"/>
                </a:solidFill>
                <a:hlinkClick r:id="rId3"/>
              </a:rPr>
              <a:t>Lreekers@gmail.com</a:t>
            </a:r>
            <a:r>
              <a:rPr lang="nl-NL" altLang="nl-NL" sz="2000" dirty="0">
                <a:solidFill>
                  <a:schemeClr val="tx2"/>
                </a:solidFill>
              </a:rPr>
              <a:t> </a:t>
            </a:r>
          </a:p>
          <a:p>
            <a:pPr marL="0" indent="0">
              <a:buNone/>
            </a:pPr>
            <a:endParaRPr lang="nl-NL" altLang="nl-NL" sz="2400" i="1" dirty="0">
              <a:solidFill>
                <a:schemeClr val="tx2"/>
              </a:solidFill>
            </a:endParaRPr>
          </a:p>
          <a:p>
            <a:pPr marL="0" indent="0">
              <a:buNone/>
            </a:pPr>
            <a:r>
              <a:rPr lang="nl-NL" altLang="nl-NL" sz="2400" dirty="0">
                <a:solidFill>
                  <a:schemeClr val="tx2"/>
                </a:solidFill>
              </a:rPr>
              <a:t>Wesley Boer</a:t>
            </a:r>
          </a:p>
          <a:p>
            <a:pPr marL="0" indent="0">
              <a:buNone/>
            </a:pPr>
            <a:r>
              <a:rPr lang="nl-NL" altLang="nl-NL" sz="1600" i="1" dirty="0">
                <a:solidFill>
                  <a:schemeClr val="tx2"/>
                </a:solidFill>
              </a:rPr>
              <a:t>Voormalig medewerker Pieter Duisenberg, afstudeerscriptie over de methode bij gemeenten</a:t>
            </a:r>
          </a:p>
          <a:p>
            <a:pPr marL="0" indent="0">
              <a:buNone/>
            </a:pPr>
            <a:r>
              <a:rPr lang="nl-NL" altLang="nl-NL" sz="2000" dirty="0">
                <a:solidFill>
                  <a:schemeClr val="tx2"/>
                </a:solidFill>
                <a:hlinkClick r:id="rId4"/>
              </a:rPr>
              <a:t>Wesleyboer94@gmail.com</a:t>
            </a:r>
            <a:r>
              <a:rPr lang="nl-NL" altLang="nl-NL" sz="2000" dirty="0">
                <a:solidFill>
                  <a:schemeClr val="tx2"/>
                </a:solidFill>
              </a:rPr>
              <a:t> </a:t>
            </a:r>
          </a:p>
        </p:txBody>
      </p:sp>
      <p:sp>
        <p:nvSpPr>
          <p:cNvPr id="4" name="Gelijkbenige driehoek 3"/>
          <p:cNvSpPr/>
          <p:nvPr/>
        </p:nvSpPr>
        <p:spPr>
          <a:xfrm rot="2603990">
            <a:off x="7255292" y="-548114"/>
            <a:ext cx="2843808" cy="1556792"/>
          </a:xfrm>
          <a:prstGeom prst="triangl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 name="Rechte verbindingslijn 4"/>
          <p:cNvCxnSpPr/>
          <p:nvPr/>
        </p:nvCxnSpPr>
        <p:spPr>
          <a:xfrm>
            <a:off x="5868144" y="0"/>
            <a:ext cx="3275856" cy="17728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832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a:xfrm>
            <a:off x="1116013" y="404813"/>
            <a:ext cx="7653337" cy="1143000"/>
          </a:xfrm>
        </p:spPr>
        <p:txBody>
          <a:bodyPr/>
          <a:lstStyle/>
          <a:p>
            <a:r>
              <a:rPr lang="nl-NL" altLang="en-US" sz="5400" dirty="0"/>
              <a:t>Appendix</a:t>
            </a:r>
            <a:endParaRPr lang="en-GB" altLang="en-US" sz="5400" dirty="0"/>
          </a:p>
        </p:txBody>
      </p:sp>
      <p:sp>
        <p:nvSpPr>
          <p:cNvPr id="36867" name="Tijdelijke aanduiding voor inhoud 1"/>
          <p:cNvSpPr>
            <a:spLocks noGrp="1"/>
          </p:cNvSpPr>
          <p:nvPr>
            <p:ph idx="1"/>
          </p:nvPr>
        </p:nvSpPr>
        <p:spPr/>
        <p:txBody>
          <a:bodyPr/>
          <a:lstStyle/>
          <a:p>
            <a:r>
              <a:rPr lang="nl-NL" altLang="nl-NL" sz="2400" dirty="0"/>
              <a:t>Voorbeelden presentaties begrotings- en verantwoordingsonderzoeken OCW</a:t>
            </a:r>
          </a:p>
          <a:p>
            <a:r>
              <a:rPr lang="nl-NL" altLang="nl-NL" sz="2400" dirty="0">
                <a:solidFill>
                  <a:schemeClr val="bg1">
                    <a:lumMod val="75000"/>
                  </a:schemeClr>
                </a:solidFill>
              </a:rPr>
              <a:t>Verbetering indicatoren in begroting OCW</a:t>
            </a:r>
          </a:p>
        </p:txBody>
      </p:sp>
    </p:spTree>
    <p:extLst>
      <p:ext uri="{BB962C8B-B14F-4D97-AF65-F5344CB8AC3E}">
        <p14:creationId xmlns:p14="http://schemas.microsoft.com/office/powerpoint/2010/main" val="2688585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1095375" y="188913"/>
            <a:ext cx="7653338" cy="1143000"/>
          </a:xfrm>
        </p:spPr>
        <p:txBody>
          <a:bodyPr/>
          <a:lstStyle/>
          <a:p>
            <a:r>
              <a:rPr lang="nl-NL" altLang="nl-NL" sz="3200"/>
              <a:t>Uitgaven begroting</a:t>
            </a:r>
            <a:r>
              <a:rPr lang="nl-NL" altLang="nl-NL" sz="3600"/>
              <a:t> OCW</a:t>
            </a:r>
          </a:p>
        </p:txBody>
      </p:sp>
      <p:sp>
        <p:nvSpPr>
          <p:cNvPr id="6147" name="Tekstvak 3"/>
          <p:cNvSpPr txBox="1">
            <a:spLocks noChangeArrowheads="1"/>
          </p:cNvSpPr>
          <p:nvPr/>
        </p:nvSpPr>
        <p:spPr bwMode="auto">
          <a:xfrm>
            <a:off x="6588125" y="6188075"/>
            <a:ext cx="216058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nl-NL" sz="800">
                <a:solidFill>
                  <a:srgbClr val="000000"/>
                </a:solidFill>
                <a:latin typeface="Arial" pitchFamily="34" charset="0"/>
                <a:cs typeface="Arial" pitchFamily="34" charset="0"/>
              </a:rPr>
              <a:t>Bron: Begroting OCW 2017, p. 41-123</a:t>
            </a:r>
          </a:p>
          <a:p>
            <a:pPr eaLnBrk="1" fontAlgn="base" hangingPunct="1">
              <a:spcBef>
                <a:spcPct val="0"/>
              </a:spcBef>
              <a:spcAft>
                <a:spcPct val="0"/>
              </a:spcAft>
              <a:buFontTx/>
              <a:buNone/>
            </a:pPr>
            <a:r>
              <a:rPr lang="nl-NL" altLang="en-US" sz="800" u="sng">
                <a:solidFill>
                  <a:srgbClr val="000000"/>
                </a:solidFill>
                <a:cs typeface="Arial" pitchFamily="34" charset="0"/>
              </a:rPr>
              <a:t>Figuur opgesteld door rapporteurs        </a:t>
            </a:r>
          </a:p>
          <a:p>
            <a:pPr eaLnBrk="1" fontAlgn="base" hangingPunct="1">
              <a:spcBef>
                <a:spcPct val="0"/>
              </a:spcBef>
              <a:spcAft>
                <a:spcPct val="0"/>
              </a:spcAft>
              <a:buFontTx/>
              <a:buNone/>
            </a:pPr>
            <a:endParaRPr lang="nl-NL" altLang="nl-NL" sz="800">
              <a:solidFill>
                <a:srgbClr val="000000"/>
              </a:solidFill>
              <a:latin typeface="Arial" pitchFamily="34" charset="0"/>
              <a:cs typeface="Arial" pitchFamily="34" charset="0"/>
            </a:endParaRPr>
          </a:p>
          <a:p>
            <a:pPr eaLnBrk="1" fontAlgn="base" hangingPunct="1">
              <a:spcBef>
                <a:spcPct val="0"/>
              </a:spcBef>
              <a:spcAft>
                <a:spcPct val="0"/>
              </a:spcAft>
              <a:buFontTx/>
              <a:buNone/>
            </a:pPr>
            <a:r>
              <a:rPr lang="nl-NL" altLang="nl-NL" sz="800">
                <a:solidFill>
                  <a:srgbClr val="000000"/>
                </a:solidFill>
                <a:latin typeface="Arial" pitchFamily="34" charset="0"/>
                <a:cs typeface="Arial" pitchFamily="34" charset="0"/>
              </a:rPr>
              <a:t>          </a:t>
            </a:r>
          </a:p>
        </p:txBody>
      </p:sp>
      <p:sp>
        <p:nvSpPr>
          <p:cNvPr id="2" name="Tekstvak 1"/>
          <p:cNvSpPr txBox="1"/>
          <p:nvPr/>
        </p:nvSpPr>
        <p:spPr>
          <a:xfrm>
            <a:off x="611188" y="1916113"/>
            <a:ext cx="3097212" cy="1016000"/>
          </a:xfrm>
          <a:prstGeom prst="rect">
            <a:avLst/>
          </a:prstGeom>
          <a:noFill/>
        </p:spPr>
        <p:txBody>
          <a:bodyPr>
            <a:spAutoFit/>
          </a:bodyPr>
          <a:lstStyle/>
          <a:p>
            <a:pPr algn="ctr">
              <a:defRPr sz="1800" b="1" i="0" u="none" strike="noStrike" kern="1200" baseline="0">
                <a:solidFill>
                  <a:sysClr val="windowText" lastClr="000000"/>
                </a:solidFill>
                <a:latin typeface="+mn-lt"/>
                <a:ea typeface="+mn-ea"/>
                <a:cs typeface="+mn-cs"/>
              </a:defRPr>
            </a:pPr>
            <a:r>
              <a:rPr lang="en-US" sz="1400" b="1" dirty="0">
                <a:solidFill>
                  <a:sysClr val="windowText" lastClr="000000"/>
                </a:solidFill>
                <a:cs typeface="Arial" pitchFamily="34" charset="0"/>
              </a:rPr>
              <a:t>Uitgaven OCW aan onderwijs </a:t>
            </a:r>
          </a:p>
          <a:p>
            <a:pPr algn="ctr">
              <a:defRPr sz="1800" b="1" i="0" u="none" strike="noStrike" kern="1200" baseline="0">
                <a:solidFill>
                  <a:sysClr val="windowText" lastClr="000000"/>
                </a:solidFill>
                <a:latin typeface="+mn-lt"/>
                <a:ea typeface="+mn-ea"/>
                <a:cs typeface="+mn-cs"/>
              </a:defRPr>
            </a:pPr>
            <a:r>
              <a:rPr lang="en-US" sz="1400" b="1" dirty="0">
                <a:solidFill>
                  <a:sysClr val="windowText" lastClr="000000"/>
                </a:solidFill>
                <a:cs typeface="Arial" pitchFamily="34" charset="0"/>
              </a:rPr>
              <a:t>2015-2021</a:t>
            </a:r>
          </a:p>
          <a:p>
            <a:pPr algn="ctr">
              <a:defRPr sz="1800" b="1" i="0" u="none" strike="noStrike" kern="1200" baseline="0">
                <a:solidFill>
                  <a:sysClr val="windowText" lastClr="000000"/>
                </a:solidFill>
                <a:latin typeface="+mn-lt"/>
                <a:ea typeface="+mn-ea"/>
                <a:cs typeface="+mn-cs"/>
              </a:defRPr>
            </a:pPr>
            <a:r>
              <a:rPr lang="en-GB" sz="1400" b="1" dirty="0">
                <a:solidFill>
                  <a:sysClr val="windowText" lastClr="000000"/>
                </a:solidFill>
                <a:cs typeface="Arial" pitchFamily="34" charset="0"/>
              </a:rPr>
              <a:t>(x €1 mld)</a:t>
            </a:r>
            <a:endParaRPr lang="nl-NL" sz="1400" b="1" dirty="0">
              <a:solidFill>
                <a:sysClr val="windowText" lastClr="000000"/>
              </a:solidFill>
              <a:cs typeface="Arial" pitchFamily="34" charset="0"/>
            </a:endParaRPr>
          </a:p>
          <a:p>
            <a:pPr fontAlgn="base">
              <a:spcBef>
                <a:spcPct val="0"/>
              </a:spcBef>
              <a:spcAft>
                <a:spcPct val="0"/>
              </a:spcAft>
              <a:defRPr/>
            </a:pPr>
            <a:endParaRPr lang="nl-NL" dirty="0">
              <a:solidFill>
                <a:srgbClr val="000000"/>
              </a:solidFill>
              <a:latin typeface="Arial" charset="0"/>
              <a:cs typeface="Arial" charset="0"/>
            </a:endParaRPr>
          </a:p>
        </p:txBody>
      </p:sp>
      <p:sp>
        <p:nvSpPr>
          <p:cNvPr id="6149" name="Tekstvak 6"/>
          <p:cNvSpPr txBox="1">
            <a:spLocks noChangeArrowheads="1"/>
          </p:cNvSpPr>
          <p:nvPr/>
        </p:nvSpPr>
        <p:spPr bwMode="auto">
          <a:xfrm>
            <a:off x="8388350" y="6524625"/>
            <a:ext cx="360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72797F"/>
                </a:solidFill>
                <a:latin typeface="Verdana" pitchFamily="34" charset="0"/>
              </a:defRPr>
            </a:lvl1pPr>
            <a:lvl2pPr marL="742950" indent="-285750" eaLnBrk="0" hangingPunct="0">
              <a:spcBef>
                <a:spcPct val="20000"/>
              </a:spcBef>
              <a:buChar char="–"/>
              <a:defRPr sz="3200">
                <a:solidFill>
                  <a:srgbClr val="72797F"/>
                </a:solidFill>
                <a:latin typeface="Verdana" pitchFamily="34" charset="0"/>
              </a:defRPr>
            </a:lvl2pPr>
            <a:lvl3pPr marL="1143000" indent="-228600" eaLnBrk="0" hangingPunct="0">
              <a:spcBef>
                <a:spcPct val="20000"/>
              </a:spcBef>
              <a:buChar char="•"/>
              <a:defRPr sz="3200">
                <a:solidFill>
                  <a:srgbClr val="72797F"/>
                </a:solidFill>
                <a:latin typeface="Verdana" pitchFamily="34" charset="0"/>
              </a:defRPr>
            </a:lvl3pPr>
            <a:lvl4pPr marL="1600200" indent="-228600" eaLnBrk="0" hangingPunct="0">
              <a:spcBef>
                <a:spcPct val="20000"/>
              </a:spcBef>
              <a:buChar char="–"/>
              <a:defRPr sz="3200">
                <a:solidFill>
                  <a:srgbClr val="72797F"/>
                </a:solidFill>
                <a:latin typeface="Verdana" pitchFamily="34" charset="0"/>
              </a:defRPr>
            </a:lvl4pPr>
            <a:lvl5pPr marL="2057400" indent="-228600" eaLnBrk="0" hangingPunct="0">
              <a:spcBef>
                <a:spcPct val="20000"/>
              </a:spcBef>
              <a:buChar char="»"/>
              <a:defRPr sz="3200">
                <a:solidFill>
                  <a:srgbClr val="72797F"/>
                </a:solidFill>
                <a:latin typeface="Verdana" pitchFamily="34" charset="0"/>
              </a:defRPr>
            </a:lvl5pPr>
            <a:lvl6pPr marL="2514600" indent="-228600" eaLnBrk="0" fontAlgn="base" hangingPunct="0">
              <a:spcBef>
                <a:spcPct val="20000"/>
              </a:spcBef>
              <a:spcAft>
                <a:spcPct val="0"/>
              </a:spcAft>
              <a:buChar char="»"/>
              <a:defRPr sz="3200">
                <a:solidFill>
                  <a:srgbClr val="72797F"/>
                </a:solidFill>
                <a:latin typeface="Verdana" pitchFamily="34" charset="0"/>
              </a:defRPr>
            </a:lvl6pPr>
            <a:lvl7pPr marL="2971800" indent="-228600" eaLnBrk="0" fontAlgn="base" hangingPunct="0">
              <a:spcBef>
                <a:spcPct val="20000"/>
              </a:spcBef>
              <a:spcAft>
                <a:spcPct val="0"/>
              </a:spcAft>
              <a:buChar char="»"/>
              <a:defRPr sz="3200">
                <a:solidFill>
                  <a:srgbClr val="72797F"/>
                </a:solidFill>
                <a:latin typeface="Verdana" pitchFamily="34" charset="0"/>
              </a:defRPr>
            </a:lvl7pPr>
            <a:lvl8pPr marL="3429000" indent="-228600" eaLnBrk="0" fontAlgn="base" hangingPunct="0">
              <a:spcBef>
                <a:spcPct val="20000"/>
              </a:spcBef>
              <a:spcAft>
                <a:spcPct val="0"/>
              </a:spcAft>
              <a:buChar char="»"/>
              <a:defRPr sz="3200">
                <a:solidFill>
                  <a:srgbClr val="72797F"/>
                </a:solidFill>
                <a:latin typeface="Verdana" pitchFamily="34" charset="0"/>
              </a:defRPr>
            </a:lvl8pPr>
            <a:lvl9pPr marL="3886200" indent="-228600" eaLnBrk="0" fontAlgn="base" hangingPunct="0">
              <a:spcBef>
                <a:spcPct val="20000"/>
              </a:spcBef>
              <a:spcAft>
                <a:spcPct val="0"/>
              </a:spcAft>
              <a:buChar char="»"/>
              <a:defRPr sz="3200">
                <a:solidFill>
                  <a:srgbClr val="72797F"/>
                </a:solidFill>
                <a:latin typeface="Verdana" pitchFamily="34" charset="0"/>
              </a:defRPr>
            </a:lvl9pPr>
          </a:lstStyle>
          <a:p>
            <a:pPr eaLnBrk="1" fontAlgn="base" hangingPunct="1">
              <a:spcBef>
                <a:spcPct val="0"/>
              </a:spcBef>
              <a:spcAft>
                <a:spcPct val="0"/>
              </a:spcAft>
              <a:buFontTx/>
              <a:buNone/>
            </a:pPr>
            <a:r>
              <a:rPr lang="nl-NL" altLang="nl-NL" sz="800" dirty="0">
                <a:solidFill>
                  <a:srgbClr val="000000"/>
                </a:solidFill>
                <a:latin typeface="Arial" pitchFamily="34" charset="0"/>
                <a:cs typeface="Arial" pitchFamily="34" charset="0"/>
              </a:rPr>
              <a:t>A.1</a:t>
            </a:r>
          </a:p>
        </p:txBody>
      </p:sp>
      <p:graphicFrame>
        <p:nvGraphicFramePr>
          <p:cNvPr id="6150" name="Grafiek 9"/>
          <p:cNvGraphicFramePr>
            <a:graphicFrameLocks/>
          </p:cNvGraphicFramePr>
          <p:nvPr/>
        </p:nvGraphicFramePr>
        <p:xfrm>
          <a:off x="3911600" y="1868488"/>
          <a:ext cx="5283200" cy="2844800"/>
        </p:xfrm>
        <a:graphic>
          <a:graphicData uri="http://schemas.openxmlformats.org/presentationml/2006/ole">
            <mc:AlternateContent xmlns:mc="http://schemas.openxmlformats.org/markup-compatibility/2006">
              <mc:Choice xmlns:v="urn:schemas-microsoft-com:vml" Requires="v">
                <p:oleObj spid="_x0000_s3089" r:id="rId4" imgW="5279594" imgH="2840982" progId="Excel.Chart.8">
                  <p:embed/>
                </p:oleObj>
              </mc:Choice>
              <mc:Fallback>
                <p:oleObj r:id="rId4" imgW="5279594" imgH="2840982"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1600" y="1868488"/>
                        <a:ext cx="52832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Grafiek 10"/>
          <p:cNvGraphicFramePr>
            <a:graphicFrameLocks/>
          </p:cNvGraphicFramePr>
          <p:nvPr/>
        </p:nvGraphicFramePr>
        <p:xfrm>
          <a:off x="150514" y="2780928"/>
          <a:ext cx="3917430" cy="178687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4129079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1013</TotalTime>
  <Words>2676</Words>
  <Application>Microsoft Office PowerPoint</Application>
  <PresentationFormat>Diavoorstelling (4:3)</PresentationFormat>
  <Paragraphs>761</Paragraphs>
  <Slides>22</Slides>
  <Notes>8</Notes>
  <HiddenSlides>0</HiddenSlides>
  <MMClips>0</MMClips>
  <ScaleCrop>false</ScaleCrop>
  <HeadingPairs>
    <vt:vector size="8" baseType="variant">
      <vt:variant>
        <vt:lpstr>Gebruikte lettertypen</vt:lpstr>
      </vt:variant>
      <vt:variant>
        <vt:i4>4</vt:i4>
      </vt:variant>
      <vt:variant>
        <vt:lpstr>Thema</vt:lpstr>
      </vt:variant>
      <vt:variant>
        <vt:i4>2</vt:i4>
      </vt:variant>
      <vt:variant>
        <vt:lpstr>Ingesloten OLE-bronprogramma's</vt:lpstr>
      </vt:variant>
      <vt:variant>
        <vt:i4>1</vt:i4>
      </vt:variant>
      <vt:variant>
        <vt:lpstr>Diatitels</vt:lpstr>
      </vt:variant>
      <vt:variant>
        <vt:i4>22</vt:i4>
      </vt:variant>
    </vt:vector>
  </HeadingPairs>
  <TitlesOfParts>
    <vt:vector size="29" baseType="lpstr">
      <vt:lpstr>Arial</vt:lpstr>
      <vt:lpstr>Calibri</vt:lpstr>
      <vt:lpstr>Interstate</vt:lpstr>
      <vt:lpstr>Verdana</vt:lpstr>
      <vt:lpstr>Kantoorthema</vt:lpstr>
      <vt:lpstr>default</vt:lpstr>
      <vt:lpstr>Microsoft Excel Chart</vt:lpstr>
      <vt:lpstr>PowerPoint-presentatie</vt:lpstr>
      <vt:lpstr>De werkwijze</vt:lpstr>
      <vt:lpstr>De zes hoofdvragen</vt:lpstr>
      <vt:lpstr>Helpt het?</vt:lpstr>
      <vt:lpstr>Methode bij gemeenten</vt:lpstr>
      <vt:lpstr>Evaluatie methode Eindhoven</vt:lpstr>
      <vt:lpstr>Wij helpen jullie graag!</vt:lpstr>
      <vt:lpstr>Appendix</vt:lpstr>
      <vt:lpstr>Uitgaven begroting OCW</vt:lpstr>
      <vt:lpstr>Uitgaven begroting OCW</vt:lpstr>
      <vt:lpstr>Uitgaven per deelnemer</vt:lpstr>
      <vt:lpstr>Leerling-leraar ratio minder schommelingen</vt:lpstr>
      <vt:lpstr>Resultaten Lerarenagenda blijven achter  en informatie niet altijd up to date (1/2)</vt:lpstr>
      <vt:lpstr>Resultaten Lerarenagenda blijven achter en informatie niet altijd up to date (2/2)</vt:lpstr>
      <vt:lpstr>Stand van zaken monitor streefdoelen </vt:lpstr>
      <vt:lpstr>Acties onderwerp 1.1  Ambitieus onderwijs dat alle leerlingen en studenten uitdaagt</vt:lpstr>
      <vt:lpstr>Begroting vs Realisatie</vt:lpstr>
      <vt:lpstr>4. Wat heeft het gekost?</vt:lpstr>
      <vt:lpstr>6. Verzoeken aan regering</vt:lpstr>
      <vt:lpstr>Appendix</vt:lpstr>
      <vt:lpstr>6. Indicatoren Onderwijs begroting 2012</vt:lpstr>
      <vt:lpstr>6. Indicatoren Onderwijs begroting 2017</vt:lpstr>
    </vt:vector>
  </TitlesOfParts>
  <Company>Tweede Kamer der Staten-Generaal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Boer, W.</dc:creator>
  <cp:lastModifiedBy>Wesley Boer</cp:lastModifiedBy>
  <cp:revision>85</cp:revision>
  <cp:lastPrinted>2017-08-22T11:44:51Z</cp:lastPrinted>
  <dcterms:created xsi:type="dcterms:W3CDTF">2016-05-25T14:41:41Z</dcterms:created>
  <dcterms:modified xsi:type="dcterms:W3CDTF">2017-09-13T16:52:47Z</dcterms:modified>
</cp:coreProperties>
</file>